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diagrams/data1.xml" ContentType="application/vnd.openxmlformats-officedocument.drawingml.diagramData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7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5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45"/>
  </p:notesMasterIdLst>
  <p:handoutMasterIdLst>
    <p:handoutMasterId r:id="rId46"/>
  </p:handoutMasterIdLst>
  <p:sldIdLst>
    <p:sldId id="256" r:id="rId16"/>
    <p:sldId id="259" r:id="rId17"/>
    <p:sldId id="678" r:id="rId18"/>
    <p:sldId id="675" r:id="rId19"/>
    <p:sldId id="679" r:id="rId20"/>
    <p:sldId id="688" r:id="rId21"/>
    <p:sldId id="680" r:id="rId22"/>
    <p:sldId id="682" r:id="rId23"/>
    <p:sldId id="684" r:id="rId24"/>
    <p:sldId id="671" r:id="rId25"/>
    <p:sldId id="700" r:id="rId26"/>
    <p:sldId id="690" r:id="rId27"/>
    <p:sldId id="691" r:id="rId28"/>
    <p:sldId id="692" r:id="rId29"/>
    <p:sldId id="696" r:id="rId30"/>
    <p:sldId id="701" r:id="rId31"/>
    <p:sldId id="706" r:id="rId32"/>
    <p:sldId id="707" r:id="rId33"/>
    <p:sldId id="695" r:id="rId34"/>
    <p:sldId id="693" r:id="rId35"/>
    <p:sldId id="698" r:id="rId36"/>
    <p:sldId id="702" r:id="rId37"/>
    <p:sldId id="689" r:id="rId38"/>
    <p:sldId id="703" r:id="rId39"/>
    <p:sldId id="704" r:id="rId40"/>
    <p:sldId id="705" r:id="rId41"/>
    <p:sldId id="699" r:id="rId42"/>
    <p:sldId id="687" r:id="rId43"/>
    <p:sldId id="677" r:id="rId44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  <p:cmAuthor id="2" name="Alonso Borrego, Nuria" initials="ABN" lastIdx="3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00FF"/>
    <a:srgbClr val="FF0000"/>
    <a:srgbClr val="336699"/>
    <a:srgbClr val="006666"/>
    <a:srgbClr val="003399"/>
    <a:srgbClr val="264D74"/>
    <a:srgbClr val="0099CC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5" autoAdjust="0"/>
    <p:restoredTop sz="86371" autoAdjust="0"/>
  </p:normalViewPr>
  <p:slideViewPr>
    <p:cSldViewPr>
      <p:cViewPr varScale="1">
        <p:scale>
          <a:sx n="105" d="100"/>
          <a:sy n="105" d="100"/>
        </p:scale>
        <p:origin x="342" y="96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55" Type="http://schemas.openxmlformats.org/officeDocument/2006/relationships/customXml" Target="../customXml/item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399D8-0FAE-4001-A8F0-A796EF85A8B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29DF84F-B4DF-4513-861C-0F8AAD7D6386}">
      <dgm:prSet phldrT="[Texto]" custT="1"/>
      <dgm:spPr>
        <a:solidFill>
          <a:srgbClr val="6699FF"/>
        </a:solidFill>
      </dgm:spPr>
      <dgm:t>
        <a:bodyPr/>
        <a:lstStyle/>
        <a:p>
          <a:r>
            <a:rPr lang="es-E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MARKET INTEGRATION MODELS </a:t>
          </a:r>
        </a:p>
      </dgm:t>
    </dgm:pt>
    <dgm:pt modelId="{03898DD4-A8B3-4BC1-92D0-E01FDAE58870}" type="parTrans" cxnId="{A566E10D-3289-480D-8EDB-4B4B942BFD50}">
      <dgm:prSet/>
      <dgm:spPr/>
      <dgm:t>
        <a:bodyPr/>
        <a:lstStyle/>
        <a:p>
          <a:endParaRPr lang="es-ES"/>
        </a:p>
      </dgm:t>
    </dgm:pt>
    <dgm:pt modelId="{7F50898A-D400-4B5D-9050-1F23919A4F65}" type="sibTrans" cxnId="{A566E10D-3289-480D-8EDB-4B4B942BFD50}">
      <dgm:prSet/>
      <dgm:spPr/>
      <dgm:t>
        <a:bodyPr/>
        <a:lstStyle/>
        <a:p>
          <a:endParaRPr lang="es-ES"/>
        </a:p>
      </dgm:t>
    </dgm:pt>
    <dgm:pt modelId="{7D40FEAD-8512-4A78-AF04-E002D75BF4BF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2200" b="1" dirty="0" err="1" smtClean="0"/>
            <a:t>Market</a:t>
          </a:r>
          <a:r>
            <a:rPr lang="es-ES" sz="2200" b="1" dirty="0" smtClean="0"/>
            <a:t> </a:t>
          </a:r>
          <a:r>
            <a:rPr lang="es-ES" sz="2200" b="1" dirty="0" err="1" smtClean="0"/>
            <a:t>area</a:t>
          </a:r>
          <a:r>
            <a:rPr lang="es-ES" sz="2200" b="1" dirty="0" smtClean="0"/>
            <a:t> </a:t>
          </a:r>
          <a:r>
            <a:rPr lang="es-ES" sz="2200" b="1" dirty="0" err="1" smtClean="0"/>
            <a:t>model</a:t>
          </a:r>
          <a:endParaRPr lang="es-ES" sz="2200" b="1" dirty="0"/>
        </a:p>
      </dgm:t>
    </dgm:pt>
    <dgm:pt modelId="{40EF5555-BC37-4D9F-8D3C-54C5E4831791}" type="parTrans" cxnId="{E515C3AA-491E-41CC-BA52-4892F4636D13}">
      <dgm:prSet/>
      <dgm:spPr/>
      <dgm:t>
        <a:bodyPr/>
        <a:lstStyle/>
        <a:p>
          <a:endParaRPr lang="es-ES"/>
        </a:p>
      </dgm:t>
    </dgm:pt>
    <dgm:pt modelId="{CADB4563-B8F9-4137-8380-03F5AD2EBF8A}" type="sibTrans" cxnId="{E515C3AA-491E-41CC-BA52-4892F4636D13}">
      <dgm:prSet/>
      <dgm:spPr/>
      <dgm:t>
        <a:bodyPr/>
        <a:lstStyle/>
        <a:p>
          <a:endParaRPr lang="es-ES"/>
        </a:p>
      </dgm:t>
    </dgm:pt>
    <dgm:pt modelId="{DBF01686-7B6E-4339-98B4-C64309C6FF4D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2200" b="1" dirty="0" smtClean="0"/>
            <a:t>Trading</a:t>
          </a:r>
          <a:r>
            <a:rPr lang="es-ES" sz="4000" dirty="0" smtClean="0"/>
            <a:t> </a:t>
          </a:r>
          <a:r>
            <a:rPr lang="es-ES" sz="2200" b="1" dirty="0" err="1" smtClean="0"/>
            <a:t>region</a:t>
          </a:r>
          <a:r>
            <a:rPr lang="es-ES" sz="2200" b="1" dirty="0" smtClean="0"/>
            <a:t> </a:t>
          </a:r>
          <a:r>
            <a:rPr lang="es-ES" sz="2200" b="1" dirty="0" err="1" smtClean="0"/>
            <a:t>model</a:t>
          </a:r>
          <a:endParaRPr lang="es-ES" sz="2200" b="1" dirty="0"/>
        </a:p>
      </dgm:t>
    </dgm:pt>
    <dgm:pt modelId="{A2CF164C-C027-4519-A035-62E39A029657}" type="parTrans" cxnId="{4275D35A-8899-4862-8773-70D45DA4BF8D}">
      <dgm:prSet/>
      <dgm:spPr/>
      <dgm:t>
        <a:bodyPr/>
        <a:lstStyle/>
        <a:p>
          <a:endParaRPr lang="es-ES"/>
        </a:p>
      </dgm:t>
    </dgm:pt>
    <dgm:pt modelId="{05AEFA68-B797-4438-BD80-E5C4997ABFC6}" type="sibTrans" cxnId="{4275D35A-8899-4862-8773-70D45DA4BF8D}">
      <dgm:prSet/>
      <dgm:spPr/>
      <dgm:t>
        <a:bodyPr/>
        <a:lstStyle/>
        <a:p>
          <a:endParaRPr lang="es-ES"/>
        </a:p>
      </dgm:t>
    </dgm:pt>
    <dgm:pt modelId="{AAF1521E-B1E9-40E4-B83F-7EAC5A6AEF72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2000" b="1" dirty="0" err="1" smtClean="0"/>
            <a:t>Wholesale</a:t>
          </a:r>
          <a:r>
            <a:rPr lang="es-ES" sz="2000" b="1" dirty="0" smtClean="0"/>
            <a:t> </a:t>
          </a:r>
          <a:r>
            <a:rPr lang="es-ES" sz="2000" b="1" dirty="0" err="1" smtClean="0"/>
            <a:t>market</a:t>
          </a:r>
          <a:r>
            <a:rPr lang="es-ES" sz="2000" b="1" dirty="0" smtClean="0"/>
            <a:t> </a:t>
          </a:r>
          <a:r>
            <a:rPr lang="es-ES" sz="2000" b="1" dirty="0" err="1" smtClean="0"/>
            <a:t>with</a:t>
          </a:r>
          <a:r>
            <a:rPr lang="es-ES" sz="2000" b="1" dirty="0" smtClean="0"/>
            <a:t> </a:t>
          </a:r>
          <a:r>
            <a:rPr lang="es-ES" sz="2000" b="1" dirty="0" err="1" smtClean="0"/>
            <a:t>implicit</a:t>
          </a:r>
          <a:r>
            <a:rPr lang="es-ES" sz="2000" b="1" dirty="0" smtClean="0"/>
            <a:t> </a:t>
          </a:r>
          <a:r>
            <a:rPr lang="es-ES" sz="2000" b="1" dirty="0" err="1" smtClean="0"/>
            <a:t>allocation</a:t>
          </a:r>
          <a:endParaRPr lang="es-ES" sz="2000" b="1" dirty="0"/>
        </a:p>
      </dgm:t>
    </dgm:pt>
    <dgm:pt modelId="{E1947A70-53EF-48EB-AAFC-039835C63817}" type="parTrans" cxnId="{5ED23AC3-D674-43C4-98AD-BEEF65D9D17D}">
      <dgm:prSet/>
      <dgm:spPr/>
      <dgm:t>
        <a:bodyPr/>
        <a:lstStyle/>
        <a:p>
          <a:endParaRPr lang="es-ES"/>
        </a:p>
      </dgm:t>
    </dgm:pt>
    <dgm:pt modelId="{9AA33750-832B-4860-93DC-33E69F3D9FF5}" type="sibTrans" cxnId="{5ED23AC3-D674-43C4-98AD-BEEF65D9D17D}">
      <dgm:prSet/>
      <dgm:spPr/>
      <dgm:t>
        <a:bodyPr/>
        <a:lstStyle/>
        <a:p>
          <a:endParaRPr lang="es-ES"/>
        </a:p>
      </dgm:t>
    </dgm:pt>
    <dgm:pt modelId="{7BFD6E95-F902-44AA-AEE3-1EA7214C271C}" type="pres">
      <dgm:prSet presAssocID="{A23399D8-0FAE-4001-A8F0-A796EF85A8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3B5B6B6-210D-4ADA-B644-DDBB774F4917}" type="pres">
      <dgm:prSet presAssocID="{929DF84F-B4DF-4513-861C-0F8AAD7D6386}" presName="hierRoot1" presStyleCnt="0">
        <dgm:presLayoutVars>
          <dgm:hierBranch val="init"/>
        </dgm:presLayoutVars>
      </dgm:prSet>
      <dgm:spPr/>
    </dgm:pt>
    <dgm:pt modelId="{16DD25BD-1361-4BA7-B06E-DB2FE6444F69}" type="pres">
      <dgm:prSet presAssocID="{929DF84F-B4DF-4513-861C-0F8AAD7D6386}" presName="rootComposite1" presStyleCnt="0"/>
      <dgm:spPr/>
    </dgm:pt>
    <dgm:pt modelId="{B810208D-259A-48BD-9206-8E958EADAEFF}" type="pres">
      <dgm:prSet presAssocID="{929DF84F-B4DF-4513-861C-0F8AAD7D6386}" presName="rootText1" presStyleLbl="node0" presStyleIdx="0" presStyleCnt="1" custScaleX="305824" custScaleY="77001" custLinFactNeighborX="-7459" custLinFactNeighborY="-1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C814D1-AFCB-42D8-8838-2558F6CA69CC}" type="pres">
      <dgm:prSet presAssocID="{929DF84F-B4DF-4513-861C-0F8AAD7D638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16BDC4-71DB-423F-94ED-F5CB2158EADD}" type="pres">
      <dgm:prSet presAssocID="{929DF84F-B4DF-4513-861C-0F8AAD7D6386}" presName="hierChild2" presStyleCnt="0"/>
      <dgm:spPr/>
    </dgm:pt>
    <dgm:pt modelId="{AFF06A7E-2052-4ABB-A849-E6C5E81D6F1E}" type="pres">
      <dgm:prSet presAssocID="{40EF5555-BC37-4D9F-8D3C-54C5E483179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42365D0D-C3D0-40BC-8E73-DD14D8F55CD2}" type="pres">
      <dgm:prSet presAssocID="{7D40FEAD-8512-4A78-AF04-E002D75BF4BF}" presName="hierRoot2" presStyleCnt="0">
        <dgm:presLayoutVars>
          <dgm:hierBranch val="init"/>
        </dgm:presLayoutVars>
      </dgm:prSet>
      <dgm:spPr/>
    </dgm:pt>
    <dgm:pt modelId="{C16108AC-BD8A-497F-8FB7-A9F4FE7BB302}" type="pres">
      <dgm:prSet presAssocID="{7D40FEAD-8512-4A78-AF04-E002D75BF4BF}" presName="rootComposite" presStyleCnt="0"/>
      <dgm:spPr/>
    </dgm:pt>
    <dgm:pt modelId="{DEF28736-6C2B-4137-8CD7-584DBCD19C08}" type="pres">
      <dgm:prSet presAssocID="{7D40FEAD-8512-4A78-AF04-E002D75BF4BF}" presName="rootText" presStyleLbl="node2" presStyleIdx="0" presStyleCnt="3" custScaleY="75785" custLinFactNeighborX="124" custLinFactNeighborY="-5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061424-A3F2-458D-80BE-AFD52464C8AC}" type="pres">
      <dgm:prSet presAssocID="{7D40FEAD-8512-4A78-AF04-E002D75BF4BF}" presName="rootConnector" presStyleLbl="node2" presStyleIdx="0" presStyleCnt="3"/>
      <dgm:spPr/>
      <dgm:t>
        <a:bodyPr/>
        <a:lstStyle/>
        <a:p>
          <a:endParaRPr lang="es-ES"/>
        </a:p>
      </dgm:t>
    </dgm:pt>
    <dgm:pt modelId="{DA8D0C52-2A9F-4B35-8B2D-8E3BA2DBAB70}" type="pres">
      <dgm:prSet presAssocID="{7D40FEAD-8512-4A78-AF04-E002D75BF4BF}" presName="hierChild4" presStyleCnt="0"/>
      <dgm:spPr/>
    </dgm:pt>
    <dgm:pt modelId="{F5DFF55E-AD78-4B82-81A9-2DDECD3051F0}" type="pres">
      <dgm:prSet presAssocID="{7D40FEAD-8512-4A78-AF04-E002D75BF4BF}" presName="hierChild5" presStyleCnt="0"/>
      <dgm:spPr/>
    </dgm:pt>
    <dgm:pt modelId="{D4A949F8-412D-41FE-A671-DE75A1F4A3C9}" type="pres">
      <dgm:prSet presAssocID="{A2CF164C-C027-4519-A035-62E39A02965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8BA5519B-346D-4A15-BBB8-7EB186D8E681}" type="pres">
      <dgm:prSet presAssocID="{DBF01686-7B6E-4339-98B4-C64309C6FF4D}" presName="hierRoot2" presStyleCnt="0">
        <dgm:presLayoutVars>
          <dgm:hierBranch val="init"/>
        </dgm:presLayoutVars>
      </dgm:prSet>
      <dgm:spPr/>
    </dgm:pt>
    <dgm:pt modelId="{455441D2-2AD3-43D0-BA04-6424C3087490}" type="pres">
      <dgm:prSet presAssocID="{DBF01686-7B6E-4339-98B4-C64309C6FF4D}" presName="rootComposite" presStyleCnt="0"/>
      <dgm:spPr/>
    </dgm:pt>
    <dgm:pt modelId="{A7D3495E-81B0-416D-B8F5-C42A491B9F8B}" type="pres">
      <dgm:prSet presAssocID="{DBF01686-7B6E-4339-98B4-C64309C6FF4D}" presName="rootText" presStyleLbl="node2" presStyleIdx="1" presStyleCnt="3" custScaleY="74553" custLinFactNeighborX="-7395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95DADA-72AD-4A11-84F1-E4C7E07A6469}" type="pres">
      <dgm:prSet presAssocID="{DBF01686-7B6E-4339-98B4-C64309C6FF4D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B96C1B-2892-4759-A853-39174FE63663}" type="pres">
      <dgm:prSet presAssocID="{DBF01686-7B6E-4339-98B4-C64309C6FF4D}" presName="hierChild4" presStyleCnt="0"/>
      <dgm:spPr/>
    </dgm:pt>
    <dgm:pt modelId="{273625AD-74EE-45D5-9BD3-28402A61840B}" type="pres">
      <dgm:prSet presAssocID="{DBF01686-7B6E-4339-98B4-C64309C6FF4D}" presName="hierChild5" presStyleCnt="0"/>
      <dgm:spPr/>
    </dgm:pt>
    <dgm:pt modelId="{BFE36AFB-E378-4478-B946-AD24D2F4892C}" type="pres">
      <dgm:prSet presAssocID="{E1947A70-53EF-48EB-AAFC-039835C63817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3B9BFB2-AD29-44A7-AE2A-0303CA9A31F8}" type="pres">
      <dgm:prSet presAssocID="{AAF1521E-B1E9-40E4-B83F-7EAC5A6AEF72}" presName="hierRoot2" presStyleCnt="0">
        <dgm:presLayoutVars>
          <dgm:hierBranch val="init"/>
        </dgm:presLayoutVars>
      </dgm:prSet>
      <dgm:spPr/>
    </dgm:pt>
    <dgm:pt modelId="{755FA084-54B2-430D-811A-9503C339E00C}" type="pres">
      <dgm:prSet presAssocID="{AAF1521E-B1E9-40E4-B83F-7EAC5A6AEF72}" presName="rootComposite" presStyleCnt="0"/>
      <dgm:spPr/>
    </dgm:pt>
    <dgm:pt modelId="{160CA1B1-197F-464C-8052-2F8C68EB6FDC}" type="pres">
      <dgm:prSet presAssocID="{AAF1521E-B1E9-40E4-B83F-7EAC5A6AEF72}" presName="rootText" presStyleLbl="node2" presStyleIdx="2" presStyleCnt="3" custScaleY="745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EF0187-808E-450A-B041-A9420B1559F7}" type="pres">
      <dgm:prSet presAssocID="{AAF1521E-B1E9-40E4-B83F-7EAC5A6AEF72}" presName="rootConnector" presStyleLbl="node2" presStyleIdx="2" presStyleCnt="3"/>
      <dgm:spPr/>
      <dgm:t>
        <a:bodyPr/>
        <a:lstStyle/>
        <a:p>
          <a:endParaRPr lang="es-ES"/>
        </a:p>
      </dgm:t>
    </dgm:pt>
    <dgm:pt modelId="{7D2344D9-E13F-4A54-81C2-63E74010501C}" type="pres">
      <dgm:prSet presAssocID="{AAF1521E-B1E9-40E4-B83F-7EAC5A6AEF72}" presName="hierChild4" presStyleCnt="0"/>
      <dgm:spPr/>
    </dgm:pt>
    <dgm:pt modelId="{1FA9CF38-1C2A-40BB-A14D-B0C4ECFAE8EF}" type="pres">
      <dgm:prSet presAssocID="{AAF1521E-B1E9-40E4-B83F-7EAC5A6AEF72}" presName="hierChild5" presStyleCnt="0"/>
      <dgm:spPr/>
    </dgm:pt>
    <dgm:pt modelId="{D80D23C2-45FF-4F5F-97F9-7E6714891F63}" type="pres">
      <dgm:prSet presAssocID="{929DF84F-B4DF-4513-861C-0F8AAD7D6386}" presName="hierChild3" presStyleCnt="0"/>
      <dgm:spPr/>
    </dgm:pt>
  </dgm:ptLst>
  <dgm:cxnLst>
    <dgm:cxn modelId="{9D067536-1C17-45FC-A152-C82AF3632406}" type="presOf" srcId="{E1947A70-53EF-48EB-AAFC-039835C63817}" destId="{BFE36AFB-E378-4478-B946-AD24D2F4892C}" srcOrd="0" destOrd="0" presId="urn:microsoft.com/office/officeart/2005/8/layout/orgChart1"/>
    <dgm:cxn modelId="{0D2CF442-D13C-4AD0-9022-0231664EEBE3}" type="presOf" srcId="{DBF01686-7B6E-4339-98B4-C64309C6FF4D}" destId="{A7D3495E-81B0-416D-B8F5-C42A491B9F8B}" srcOrd="0" destOrd="0" presId="urn:microsoft.com/office/officeart/2005/8/layout/orgChart1"/>
    <dgm:cxn modelId="{B31FE30E-17DC-4B2E-898D-8BEE5208A2D1}" type="presOf" srcId="{7D40FEAD-8512-4A78-AF04-E002D75BF4BF}" destId="{DEF28736-6C2B-4137-8CD7-584DBCD19C08}" srcOrd="0" destOrd="0" presId="urn:microsoft.com/office/officeart/2005/8/layout/orgChart1"/>
    <dgm:cxn modelId="{3D6D4170-F22C-444D-8AB3-C4BB1C754595}" type="presOf" srcId="{929DF84F-B4DF-4513-861C-0F8AAD7D6386}" destId="{B810208D-259A-48BD-9206-8E958EADAEFF}" srcOrd="0" destOrd="0" presId="urn:microsoft.com/office/officeart/2005/8/layout/orgChart1"/>
    <dgm:cxn modelId="{D1C0F9C7-B419-4020-801F-3A73973D770B}" type="presOf" srcId="{AAF1521E-B1E9-40E4-B83F-7EAC5A6AEF72}" destId="{05EF0187-808E-450A-B041-A9420B1559F7}" srcOrd="1" destOrd="0" presId="urn:microsoft.com/office/officeart/2005/8/layout/orgChart1"/>
    <dgm:cxn modelId="{E515C3AA-491E-41CC-BA52-4892F4636D13}" srcId="{929DF84F-B4DF-4513-861C-0F8AAD7D6386}" destId="{7D40FEAD-8512-4A78-AF04-E002D75BF4BF}" srcOrd="0" destOrd="0" parTransId="{40EF5555-BC37-4D9F-8D3C-54C5E4831791}" sibTransId="{CADB4563-B8F9-4137-8380-03F5AD2EBF8A}"/>
    <dgm:cxn modelId="{5ED23AC3-D674-43C4-98AD-BEEF65D9D17D}" srcId="{929DF84F-B4DF-4513-861C-0F8AAD7D6386}" destId="{AAF1521E-B1E9-40E4-B83F-7EAC5A6AEF72}" srcOrd="2" destOrd="0" parTransId="{E1947A70-53EF-48EB-AAFC-039835C63817}" sibTransId="{9AA33750-832B-4860-93DC-33E69F3D9FF5}"/>
    <dgm:cxn modelId="{A566E10D-3289-480D-8EDB-4B4B942BFD50}" srcId="{A23399D8-0FAE-4001-A8F0-A796EF85A8BE}" destId="{929DF84F-B4DF-4513-861C-0F8AAD7D6386}" srcOrd="0" destOrd="0" parTransId="{03898DD4-A8B3-4BC1-92D0-E01FDAE58870}" sibTransId="{7F50898A-D400-4B5D-9050-1F23919A4F65}"/>
    <dgm:cxn modelId="{0DEE18AA-218C-421E-B5EC-BFF231424BB7}" type="presOf" srcId="{929DF84F-B4DF-4513-861C-0F8AAD7D6386}" destId="{0FC814D1-AFCB-42D8-8838-2558F6CA69CC}" srcOrd="1" destOrd="0" presId="urn:microsoft.com/office/officeart/2005/8/layout/orgChart1"/>
    <dgm:cxn modelId="{A3FE1AD8-BD8F-4F75-A2D1-8F104C76B927}" type="presOf" srcId="{AAF1521E-B1E9-40E4-B83F-7EAC5A6AEF72}" destId="{160CA1B1-197F-464C-8052-2F8C68EB6FDC}" srcOrd="0" destOrd="0" presId="urn:microsoft.com/office/officeart/2005/8/layout/orgChart1"/>
    <dgm:cxn modelId="{5842023A-3902-4AEE-94AC-1F2197381EC1}" type="presOf" srcId="{40EF5555-BC37-4D9F-8D3C-54C5E4831791}" destId="{AFF06A7E-2052-4ABB-A849-E6C5E81D6F1E}" srcOrd="0" destOrd="0" presId="urn:microsoft.com/office/officeart/2005/8/layout/orgChart1"/>
    <dgm:cxn modelId="{FE287EE8-FBB3-4B37-8D99-02050FB973BF}" type="presOf" srcId="{7D40FEAD-8512-4A78-AF04-E002D75BF4BF}" destId="{BF061424-A3F2-458D-80BE-AFD52464C8AC}" srcOrd="1" destOrd="0" presId="urn:microsoft.com/office/officeart/2005/8/layout/orgChart1"/>
    <dgm:cxn modelId="{16C2002F-10FB-4D65-AAEA-CFDA55D6C7E5}" type="presOf" srcId="{DBF01686-7B6E-4339-98B4-C64309C6FF4D}" destId="{CC95DADA-72AD-4A11-84F1-E4C7E07A6469}" srcOrd="1" destOrd="0" presId="urn:microsoft.com/office/officeart/2005/8/layout/orgChart1"/>
    <dgm:cxn modelId="{5A37F64A-B250-4632-B2EF-9139A5A0FB68}" type="presOf" srcId="{A23399D8-0FAE-4001-A8F0-A796EF85A8BE}" destId="{7BFD6E95-F902-44AA-AEE3-1EA7214C271C}" srcOrd="0" destOrd="0" presId="urn:microsoft.com/office/officeart/2005/8/layout/orgChart1"/>
    <dgm:cxn modelId="{20E9A4FF-73C9-470C-A4BE-48040882EECC}" type="presOf" srcId="{A2CF164C-C027-4519-A035-62E39A029657}" destId="{D4A949F8-412D-41FE-A671-DE75A1F4A3C9}" srcOrd="0" destOrd="0" presId="urn:microsoft.com/office/officeart/2005/8/layout/orgChart1"/>
    <dgm:cxn modelId="{4275D35A-8899-4862-8773-70D45DA4BF8D}" srcId="{929DF84F-B4DF-4513-861C-0F8AAD7D6386}" destId="{DBF01686-7B6E-4339-98B4-C64309C6FF4D}" srcOrd="1" destOrd="0" parTransId="{A2CF164C-C027-4519-A035-62E39A029657}" sibTransId="{05AEFA68-B797-4438-BD80-E5C4997ABFC6}"/>
    <dgm:cxn modelId="{98FC3B95-3AF4-4194-84FF-78B9DF26EF60}" type="presParOf" srcId="{7BFD6E95-F902-44AA-AEE3-1EA7214C271C}" destId="{43B5B6B6-210D-4ADA-B644-DDBB774F4917}" srcOrd="0" destOrd="0" presId="urn:microsoft.com/office/officeart/2005/8/layout/orgChart1"/>
    <dgm:cxn modelId="{2F301165-38A7-4041-B34B-0138FC60D195}" type="presParOf" srcId="{43B5B6B6-210D-4ADA-B644-DDBB774F4917}" destId="{16DD25BD-1361-4BA7-B06E-DB2FE6444F69}" srcOrd="0" destOrd="0" presId="urn:microsoft.com/office/officeart/2005/8/layout/orgChart1"/>
    <dgm:cxn modelId="{6781811D-272C-4012-A37D-7CEAA0EC2C1E}" type="presParOf" srcId="{16DD25BD-1361-4BA7-B06E-DB2FE6444F69}" destId="{B810208D-259A-48BD-9206-8E958EADAEFF}" srcOrd="0" destOrd="0" presId="urn:microsoft.com/office/officeart/2005/8/layout/orgChart1"/>
    <dgm:cxn modelId="{D7B24584-F990-49B1-AEF0-322D123FD281}" type="presParOf" srcId="{16DD25BD-1361-4BA7-B06E-DB2FE6444F69}" destId="{0FC814D1-AFCB-42D8-8838-2558F6CA69CC}" srcOrd="1" destOrd="0" presId="urn:microsoft.com/office/officeart/2005/8/layout/orgChart1"/>
    <dgm:cxn modelId="{F3AB5686-4262-44C3-9970-464011D652FB}" type="presParOf" srcId="{43B5B6B6-210D-4ADA-B644-DDBB774F4917}" destId="{1E16BDC4-71DB-423F-94ED-F5CB2158EADD}" srcOrd="1" destOrd="0" presId="urn:microsoft.com/office/officeart/2005/8/layout/orgChart1"/>
    <dgm:cxn modelId="{949004EB-0FE5-46E8-A9E2-AD6643E22143}" type="presParOf" srcId="{1E16BDC4-71DB-423F-94ED-F5CB2158EADD}" destId="{AFF06A7E-2052-4ABB-A849-E6C5E81D6F1E}" srcOrd="0" destOrd="0" presId="urn:microsoft.com/office/officeart/2005/8/layout/orgChart1"/>
    <dgm:cxn modelId="{92C6ACA6-3FAB-49EC-8DAE-DD114F08B8B8}" type="presParOf" srcId="{1E16BDC4-71DB-423F-94ED-F5CB2158EADD}" destId="{42365D0D-C3D0-40BC-8E73-DD14D8F55CD2}" srcOrd="1" destOrd="0" presId="urn:microsoft.com/office/officeart/2005/8/layout/orgChart1"/>
    <dgm:cxn modelId="{3E00FA25-0B97-4B6A-872B-AA95046BE4A8}" type="presParOf" srcId="{42365D0D-C3D0-40BC-8E73-DD14D8F55CD2}" destId="{C16108AC-BD8A-497F-8FB7-A9F4FE7BB302}" srcOrd="0" destOrd="0" presId="urn:microsoft.com/office/officeart/2005/8/layout/orgChart1"/>
    <dgm:cxn modelId="{C609934C-D657-43FF-AE01-09C5F44A290E}" type="presParOf" srcId="{C16108AC-BD8A-497F-8FB7-A9F4FE7BB302}" destId="{DEF28736-6C2B-4137-8CD7-584DBCD19C08}" srcOrd="0" destOrd="0" presId="urn:microsoft.com/office/officeart/2005/8/layout/orgChart1"/>
    <dgm:cxn modelId="{F6F2A403-FC06-4BCD-85B4-CED9C23F82E9}" type="presParOf" srcId="{C16108AC-BD8A-497F-8FB7-A9F4FE7BB302}" destId="{BF061424-A3F2-458D-80BE-AFD52464C8AC}" srcOrd="1" destOrd="0" presId="urn:microsoft.com/office/officeart/2005/8/layout/orgChart1"/>
    <dgm:cxn modelId="{D7951270-395D-4FC4-A7D0-C86A1C8AA018}" type="presParOf" srcId="{42365D0D-C3D0-40BC-8E73-DD14D8F55CD2}" destId="{DA8D0C52-2A9F-4B35-8B2D-8E3BA2DBAB70}" srcOrd="1" destOrd="0" presId="urn:microsoft.com/office/officeart/2005/8/layout/orgChart1"/>
    <dgm:cxn modelId="{85102F63-DC20-4C75-93FA-275524E7F994}" type="presParOf" srcId="{42365D0D-C3D0-40BC-8E73-DD14D8F55CD2}" destId="{F5DFF55E-AD78-4B82-81A9-2DDECD3051F0}" srcOrd="2" destOrd="0" presId="urn:microsoft.com/office/officeart/2005/8/layout/orgChart1"/>
    <dgm:cxn modelId="{8893BA47-B4D1-44F6-ACA4-D871931C0E6B}" type="presParOf" srcId="{1E16BDC4-71DB-423F-94ED-F5CB2158EADD}" destId="{D4A949F8-412D-41FE-A671-DE75A1F4A3C9}" srcOrd="2" destOrd="0" presId="urn:microsoft.com/office/officeart/2005/8/layout/orgChart1"/>
    <dgm:cxn modelId="{1D57432F-5797-417C-AA25-52D20217F52D}" type="presParOf" srcId="{1E16BDC4-71DB-423F-94ED-F5CB2158EADD}" destId="{8BA5519B-346D-4A15-BBB8-7EB186D8E681}" srcOrd="3" destOrd="0" presId="urn:microsoft.com/office/officeart/2005/8/layout/orgChart1"/>
    <dgm:cxn modelId="{D6573D14-D42B-4AB3-B2EB-42349BDCDB7C}" type="presParOf" srcId="{8BA5519B-346D-4A15-BBB8-7EB186D8E681}" destId="{455441D2-2AD3-43D0-BA04-6424C3087490}" srcOrd="0" destOrd="0" presId="urn:microsoft.com/office/officeart/2005/8/layout/orgChart1"/>
    <dgm:cxn modelId="{19604B69-C0F7-45FB-BFFB-F3CF906AB286}" type="presParOf" srcId="{455441D2-2AD3-43D0-BA04-6424C3087490}" destId="{A7D3495E-81B0-416D-B8F5-C42A491B9F8B}" srcOrd="0" destOrd="0" presId="urn:microsoft.com/office/officeart/2005/8/layout/orgChart1"/>
    <dgm:cxn modelId="{B122CA89-1917-4926-B012-FD49A48C605D}" type="presParOf" srcId="{455441D2-2AD3-43D0-BA04-6424C3087490}" destId="{CC95DADA-72AD-4A11-84F1-E4C7E07A6469}" srcOrd="1" destOrd="0" presId="urn:microsoft.com/office/officeart/2005/8/layout/orgChart1"/>
    <dgm:cxn modelId="{FCE0905F-462F-4438-8CA0-7DAC6FD42557}" type="presParOf" srcId="{8BA5519B-346D-4A15-BBB8-7EB186D8E681}" destId="{EFB96C1B-2892-4759-A853-39174FE63663}" srcOrd="1" destOrd="0" presId="urn:microsoft.com/office/officeart/2005/8/layout/orgChart1"/>
    <dgm:cxn modelId="{F1AE9DCD-5C12-4EA0-BB65-31C9498BD052}" type="presParOf" srcId="{8BA5519B-346D-4A15-BBB8-7EB186D8E681}" destId="{273625AD-74EE-45D5-9BD3-28402A61840B}" srcOrd="2" destOrd="0" presId="urn:microsoft.com/office/officeart/2005/8/layout/orgChart1"/>
    <dgm:cxn modelId="{83159D21-DD04-45EB-91FF-7BB9CBA6A150}" type="presParOf" srcId="{1E16BDC4-71DB-423F-94ED-F5CB2158EADD}" destId="{BFE36AFB-E378-4478-B946-AD24D2F4892C}" srcOrd="4" destOrd="0" presId="urn:microsoft.com/office/officeart/2005/8/layout/orgChart1"/>
    <dgm:cxn modelId="{0B4BB1A6-4065-4500-9431-236C1214A7E1}" type="presParOf" srcId="{1E16BDC4-71DB-423F-94ED-F5CB2158EADD}" destId="{D3B9BFB2-AD29-44A7-AE2A-0303CA9A31F8}" srcOrd="5" destOrd="0" presId="urn:microsoft.com/office/officeart/2005/8/layout/orgChart1"/>
    <dgm:cxn modelId="{BF2DD7EF-8BAE-484B-BA0F-62AFC0803A45}" type="presParOf" srcId="{D3B9BFB2-AD29-44A7-AE2A-0303CA9A31F8}" destId="{755FA084-54B2-430D-811A-9503C339E00C}" srcOrd="0" destOrd="0" presId="urn:microsoft.com/office/officeart/2005/8/layout/orgChart1"/>
    <dgm:cxn modelId="{D7BDFC46-FCC8-47E8-94CF-8FBB656C243D}" type="presParOf" srcId="{755FA084-54B2-430D-811A-9503C339E00C}" destId="{160CA1B1-197F-464C-8052-2F8C68EB6FDC}" srcOrd="0" destOrd="0" presId="urn:microsoft.com/office/officeart/2005/8/layout/orgChart1"/>
    <dgm:cxn modelId="{EB3DEC02-718E-46A8-9B1B-687975BBCBE1}" type="presParOf" srcId="{755FA084-54B2-430D-811A-9503C339E00C}" destId="{05EF0187-808E-450A-B041-A9420B1559F7}" srcOrd="1" destOrd="0" presId="urn:microsoft.com/office/officeart/2005/8/layout/orgChart1"/>
    <dgm:cxn modelId="{A6D46055-200A-4B9F-B93B-52B91DB1BC96}" type="presParOf" srcId="{D3B9BFB2-AD29-44A7-AE2A-0303CA9A31F8}" destId="{7D2344D9-E13F-4A54-81C2-63E74010501C}" srcOrd="1" destOrd="0" presId="urn:microsoft.com/office/officeart/2005/8/layout/orgChart1"/>
    <dgm:cxn modelId="{BAD19079-0D40-472F-A871-6088C12FE747}" type="presParOf" srcId="{D3B9BFB2-AD29-44A7-AE2A-0303CA9A31F8}" destId="{1FA9CF38-1C2A-40BB-A14D-B0C4ECFAE8EF}" srcOrd="2" destOrd="0" presId="urn:microsoft.com/office/officeart/2005/8/layout/orgChart1"/>
    <dgm:cxn modelId="{47291628-846C-4EC6-B9F6-8E7FFFC7869C}" type="presParOf" srcId="{43B5B6B6-210D-4ADA-B644-DDBB774F4917}" destId="{D80D23C2-45FF-4F5F-97F9-7E6714891F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36AFB-E378-4478-B946-AD24D2F4892C}">
      <dsp:nvSpPr>
        <dsp:cNvPr id="0" name=""/>
        <dsp:cNvSpPr/>
      </dsp:nvSpPr>
      <dsp:spPr>
        <a:xfrm>
          <a:off x="4103092" y="840030"/>
          <a:ext cx="2802805" cy="459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25"/>
              </a:lnTo>
              <a:lnTo>
                <a:pt x="2802805" y="230325"/>
              </a:lnTo>
              <a:lnTo>
                <a:pt x="2802805" y="4594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949F8-412D-41FE-A671-DE75A1F4A3C9}">
      <dsp:nvSpPr>
        <dsp:cNvPr id="0" name=""/>
        <dsp:cNvSpPr/>
      </dsp:nvSpPr>
      <dsp:spPr>
        <a:xfrm>
          <a:off x="4057372" y="840030"/>
          <a:ext cx="91440" cy="4607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23"/>
              </a:lnTo>
              <a:lnTo>
                <a:pt x="47116" y="231623"/>
              </a:lnTo>
              <a:lnTo>
                <a:pt x="47116" y="460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F06A7E-2052-4ABB-A849-E6C5E81D6F1E}">
      <dsp:nvSpPr>
        <dsp:cNvPr id="0" name=""/>
        <dsp:cNvSpPr/>
      </dsp:nvSpPr>
      <dsp:spPr>
        <a:xfrm>
          <a:off x="1628483" y="840030"/>
          <a:ext cx="2474609" cy="398896"/>
        </a:xfrm>
        <a:custGeom>
          <a:avLst/>
          <a:gdLst/>
          <a:ahLst/>
          <a:cxnLst/>
          <a:rect l="0" t="0" r="0" b="0"/>
          <a:pathLst>
            <a:path>
              <a:moveTo>
                <a:pt x="2474609" y="0"/>
              </a:moveTo>
              <a:lnTo>
                <a:pt x="2474609" y="169800"/>
              </a:lnTo>
              <a:lnTo>
                <a:pt x="0" y="169800"/>
              </a:lnTo>
              <a:lnTo>
                <a:pt x="0" y="3988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10208D-259A-48BD-9206-8E958EADAEFF}">
      <dsp:nvSpPr>
        <dsp:cNvPr id="0" name=""/>
        <dsp:cNvSpPr/>
      </dsp:nvSpPr>
      <dsp:spPr>
        <a:xfrm>
          <a:off x="766754" y="0"/>
          <a:ext cx="6672676" cy="840030"/>
        </a:xfrm>
        <a:prstGeom prst="rect">
          <a:avLst/>
        </a:prstGeom>
        <a:solidFill>
          <a:srgbClr val="66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MARKET INTEGRATION MODELS </a:t>
          </a:r>
        </a:p>
      </dsp:txBody>
      <dsp:txXfrm>
        <a:off x="766754" y="0"/>
        <a:ext cx="6672676" cy="840030"/>
      </dsp:txXfrm>
    </dsp:sp>
    <dsp:sp modelId="{DEF28736-6C2B-4137-8CD7-584DBCD19C08}">
      <dsp:nvSpPr>
        <dsp:cNvPr id="0" name=""/>
        <dsp:cNvSpPr/>
      </dsp:nvSpPr>
      <dsp:spPr>
        <a:xfrm>
          <a:off x="537549" y="1238927"/>
          <a:ext cx="2181868" cy="826764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err="1" smtClean="0"/>
            <a:t>Market</a:t>
          </a:r>
          <a:r>
            <a:rPr lang="es-ES" sz="2200" b="1" kern="1200" dirty="0" smtClean="0"/>
            <a:t> </a:t>
          </a:r>
          <a:r>
            <a:rPr lang="es-ES" sz="2200" b="1" kern="1200" dirty="0" err="1" smtClean="0"/>
            <a:t>area</a:t>
          </a:r>
          <a:r>
            <a:rPr lang="es-ES" sz="2200" b="1" kern="1200" dirty="0" smtClean="0"/>
            <a:t> </a:t>
          </a:r>
          <a:r>
            <a:rPr lang="es-ES" sz="2200" b="1" kern="1200" dirty="0" err="1" smtClean="0"/>
            <a:t>model</a:t>
          </a:r>
          <a:endParaRPr lang="es-ES" sz="2200" b="1" kern="1200" dirty="0"/>
        </a:p>
      </dsp:txBody>
      <dsp:txXfrm>
        <a:off x="537549" y="1238927"/>
        <a:ext cx="2181868" cy="826764"/>
      </dsp:txXfrm>
    </dsp:sp>
    <dsp:sp modelId="{A7D3495E-81B0-416D-B8F5-C42A491B9F8B}">
      <dsp:nvSpPr>
        <dsp:cNvPr id="0" name=""/>
        <dsp:cNvSpPr/>
      </dsp:nvSpPr>
      <dsp:spPr>
        <a:xfrm>
          <a:off x="3013555" y="1300750"/>
          <a:ext cx="2181868" cy="813324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Trading</a:t>
          </a:r>
          <a:r>
            <a:rPr lang="es-ES" sz="4000" kern="1200" dirty="0" smtClean="0"/>
            <a:t> </a:t>
          </a:r>
          <a:r>
            <a:rPr lang="es-ES" sz="2200" b="1" kern="1200" dirty="0" err="1" smtClean="0"/>
            <a:t>region</a:t>
          </a:r>
          <a:r>
            <a:rPr lang="es-ES" sz="2200" b="1" kern="1200" dirty="0" smtClean="0"/>
            <a:t> </a:t>
          </a:r>
          <a:r>
            <a:rPr lang="es-ES" sz="2200" b="1" kern="1200" dirty="0" err="1" smtClean="0"/>
            <a:t>model</a:t>
          </a:r>
          <a:endParaRPr lang="es-ES" sz="2200" b="1" kern="1200" dirty="0"/>
        </a:p>
      </dsp:txBody>
      <dsp:txXfrm>
        <a:off x="3013555" y="1300750"/>
        <a:ext cx="2181868" cy="813324"/>
      </dsp:txXfrm>
    </dsp:sp>
    <dsp:sp modelId="{160CA1B1-197F-464C-8052-2F8C68EB6FDC}">
      <dsp:nvSpPr>
        <dsp:cNvPr id="0" name=""/>
        <dsp:cNvSpPr/>
      </dsp:nvSpPr>
      <dsp:spPr>
        <a:xfrm>
          <a:off x="5814964" y="1299452"/>
          <a:ext cx="2181868" cy="813324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err="1" smtClean="0"/>
            <a:t>Wholesale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market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with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implicit</a:t>
          </a:r>
          <a:r>
            <a:rPr lang="es-ES" sz="2000" b="1" kern="1200" dirty="0" smtClean="0"/>
            <a:t> </a:t>
          </a:r>
          <a:r>
            <a:rPr lang="es-ES" sz="2000" b="1" kern="1200" dirty="0" err="1" smtClean="0"/>
            <a:t>allocation</a:t>
          </a:r>
          <a:endParaRPr lang="es-ES" sz="2000" b="1" kern="1200" dirty="0"/>
        </a:p>
      </dsp:txBody>
      <dsp:txXfrm>
        <a:off x="5814964" y="1299452"/>
        <a:ext cx="2181868" cy="813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224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6904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224" y="9376904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224" y="1"/>
            <a:ext cx="2922317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39775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473" y="4689245"/>
            <a:ext cx="5391172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6904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224" y="9376904"/>
            <a:ext cx="2922317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31/05/2016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mc.es/es-es/energ%C3%ADa/circularesenerg%C3%ADa.aspx?udt_2808_param_detail=48404" TargetMode="Externa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mc.es/es-es/energ%C3%ADa/circularesenerg%C3%ADa.aspx?udt_2808_param_detail=1890" TargetMode="Externa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sog.eu/public/uploads/files/publications/INT%20Network%20Code/2015/INT0757_160210_Guidance_Interconnection_Agreements_Rev_6_GAS.pdf" TargetMode="Externa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4032448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31</a:t>
            </a:r>
            <a:r>
              <a:rPr lang="en-US" b="1" baseline="30000" dirty="0" smtClean="0"/>
              <a:t>st</a:t>
            </a:r>
            <a:r>
              <a:rPr lang="en-US" b="1" dirty="0" smtClean="0"/>
              <a:t> May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CNMC premises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37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NRAs and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4" name="4 Rectángulo"/>
          <p:cNvSpPr/>
          <p:nvPr/>
        </p:nvSpPr>
        <p:spPr>
          <a:xfrm>
            <a:off x="899592" y="3212976"/>
            <a:ext cx="69847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smtClean="0">
                <a:ea typeface="Arial Unicode MS" pitchFamily="34" charset="-128"/>
              </a:rPr>
              <a:t>Actions:</a:t>
            </a:r>
            <a:r>
              <a:rPr lang="en-US" dirty="0" smtClean="0">
                <a:ea typeface="Arial Unicode MS" pitchFamily="34" charset="-128"/>
              </a:rPr>
              <a:t> 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Deadline to receive the formal communication of compliance of TSOs: 30 June 2016 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b="1" dirty="0" smtClean="0">
                <a:ea typeface="Arial Unicode MS" pitchFamily="34" charset="-128"/>
              </a:rPr>
              <a:t>NRAs </a:t>
            </a:r>
            <a:r>
              <a:rPr lang="en-US" dirty="0" smtClean="0">
                <a:ea typeface="Arial Unicode MS" pitchFamily="34" charset="-128"/>
              </a:rPr>
              <a:t>expect to receive </a:t>
            </a:r>
            <a:r>
              <a:rPr lang="en-US" b="1" dirty="0" smtClean="0">
                <a:ea typeface="Arial Unicode MS" pitchFamily="34" charset="-128"/>
              </a:rPr>
              <a:t>detailed information </a:t>
            </a:r>
            <a:r>
              <a:rPr lang="en-US" dirty="0" smtClean="0">
                <a:ea typeface="Arial Unicode MS" pitchFamily="34" charset="-128"/>
              </a:rPr>
              <a:t>about </a:t>
            </a:r>
            <a:r>
              <a:rPr lang="en-US" dirty="0">
                <a:ea typeface="Arial Unicode MS" pitchFamily="34" charset="-128"/>
              </a:rPr>
              <a:t>I</a:t>
            </a:r>
            <a:r>
              <a:rPr lang="en-US" dirty="0" smtClean="0">
                <a:ea typeface="Arial Unicode MS" pitchFamily="34" charset="-128"/>
              </a:rPr>
              <a:t>nterconnection Agreements compliance.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b="1" dirty="0" smtClean="0">
                <a:ea typeface="Arial Unicode MS" pitchFamily="34" charset="-128"/>
              </a:rPr>
              <a:t>NRAs assessment </a:t>
            </a:r>
            <a:r>
              <a:rPr lang="en-US" dirty="0" smtClean="0">
                <a:ea typeface="Arial Unicode MS" pitchFamily="34" charset="-128"/>
              </a:rPr>
              <a:t>of the information received.</a:t>
            </a: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Following positive evaluation: publication on the TSO’s web site.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Ø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9575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70076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IV. </a:t>
            </a:r>
            <a:r>
              <a:rPr lang="en-GB" sz="2400" b="1" dirty="0" smtClean="0">
                <a:solidFill>
                  <a:srgbClr val="264D74"/>
                </a:solidFill>
              </a:rPr>
              <a:t>Balancing NC. Status of the implementation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1628800"/>
            <a:ext cx="77048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dirty="0" smtClean="0"/>
              <a:t>CNMC’s </a:t>
            </a:r>
            <a:r>
              <a:rPr lang="en-US" sz="2000" dirty="0"/>
              <a:t>Circular 2/2015 establishing the balancing rules in the transmission network system – Jul. 2015 (Oct. 2016</a:t>
            </a:r>
            <a:r>
              <a:rPr lang="en-US" sz="2000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Issues already developed: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Nov 2015: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sz="2000" b="1" dirty="0" smtClean="0"/>
              <a:t>Information provision </a:t>
            </a:r>
            <a:r>
              <a:rPr lang="en-GB" sz="2000" dirty="0" smtClean="0"/>
              <a:t>by users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sz="2000" dirty="0" smtClean="0"/>
              <a:t>Rules for nomination/</a:t>
            </a:r>
            <a:r>
              <a:rPr lang="en-GB" sz="2000" dirty="0" err="1" smtClean="0"/>
              <a:t>renominations</a:t>
            </a:r>
            <a:endParaRPr lang="en-GB" sz="2000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16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December 2015: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sz="2000" dirty="0" smtClean="0"/>
              <a:t>Come into operation the </a:t>
            </a:r>
            <a:r>
              <a:rPr lang="en-GB" sz="2000" b="1" dirty="0" smtClean="0"/>
              <a:t>trading platform</a:t>
            </a:r>
            <a:r>
              <a:rPr lang="en-GB" sz="2000" dirty="0" smtClean="0"/>
              <a:t>: MIBGAS</a:t>
            </a:r>
            <a:endParaRPr lang="en-GB" sz="2000" b="1" dirty="0" smtClean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March 2016: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sz="2000" dirty="0" smtClean="0"/>
              <a:t>Procedure for </a:t>
            </a:r>
            <a:r>
              <a:rPr lang="en-GB" sz="2000" b="1" dirty="0" smtClean="0"/>
              <a:t>accreditation</a:t>
            </a:r>
            <a:r>
              <a:rPr lang="en-GB" sz="2000" dirty="0" smtClean="0"/>
              <a:t> of users  </a:t>
            </a:r>
            <a:endParaRPr lang="en-GB" sz="2000" dirty="0"/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12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May 2016:</a:t>
            </a:r>
            <a:endParaRPr lang="en-GB" sz="200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Methodology of imbalance prices, neutrality charges and invoicing procedure - CNMC Resolution</a:t>
            </a:r>
          </a:p>
          <a:p>
            <a:pPr lvl="1" algn="just"/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www.cnmc.es/es-es/energ%C3%ADa/circularesenerg%C3%ADa.aspx?udt_2808_param_detail=48404</a:t>
            </a:r>
            <a:endParaRPr lang="en-US" sz="1200" dirty="0" smtClean="0"/>
          </a:p>
          <a:p>
            <a:pPr lvl="1" algn="just"/>
            <a:endParaRPr lang="en-US" sz="1200" dirty="0"/>
          </a:p>
          <a:p>
            <a:pPr lvl="1" algn="just"/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810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70076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IV. </a:t>
            </a:r>
            <a:r>
              <a:rPr lang="en-GB" sz="2400" b="1" dirty="0" smtClean="0">
                <a:solidFill>
                  <a:srgbClr val="264D74"/>
                </a:solidFill>
              </a:rPr>
              <a:t>Balancing NC. Status of the implementation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636912"/>
            <a:ext cx="7200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Issues to be developed:</a:t>
            </a:r>
          </a:p>
          <a:p>
            <a:pPr marL="912813" indent="-285750" algn="just">
              <a:buFont typeface="Wingdings" panose="05000000000000000000" pitchFamily="2" charset="2"/>
              <a:buChar char="§"/>
            </a:pPr>
            <a:r>
              <a:rPr lang="en-GB" b="1" dirty="0"/>
              <a:t>Guarantees</a:t>
            </a:r>
            <a:r>
              <a:rPr lang="en-GB" dirty="0"/>
              <a:t> to cover possible imbalances - to be approved by the Industry </a:t>
            </a:r>
            <a:r>
              <a:rPr lang="en-GB" dirty="0" smtClean="0"/>
              <a:t>Ministry (by the end of June 2016).</a:t>
            </a:r>
          </a:p>
          <a:p>
            <a:pPr marL="912813" indent="-285750" algn="just">
              <a:buFont typeface="Wingdings" panose="05000000000000000000" pitchFamily="2" charset="2"/>
              <a:buChar char="§"/>
            </a:pPr>
            <a:r>
              <a:rPr lang="en-GB" b="1" dirty="0"/>
              <a:t>Incentives for TSO to use balancing actions efficiently</a:t>
            </a:r>
            <a:r>
              <a:rPr lang="en-GB" dirty="0"/>
              <a:t> - to be approved by </a:t>
            </a:r>
            <a:r>
              <a:rPr lang="en-GB" dirty="0" smtClean="0"/>
              <a:t>CNMC (by the end of 2016).</a:t>
            </a:r>
          </a:p>
          <a:p>
            <a:pPr marL="912813" indent="-285750" algn="just">
              <a:buFont typeface="Wingdings" panose="05000000000000000000" pitchFamily="2" charset="2"/>
              <a:buChar char="§"/>
            </a:pPr>
            <a:r>
              <a:rPr lang="en-GB" dirty="0"/>
              <a:t>Parameters to define </a:t>
            </a:r>
            <a:r>
              <a:rPr lang="en-GB" b="1" dirty="0"/>
              <a:t>when a TSO balancing action is required </a:t>
            </a:r>
            <a:r>
              <a:rPr lang="en-GB" dirty="0"/>
              <a:t>– to be approved by the </a:t>
            </a:r>
            <a:r>
              <a:rPr lang="en-GB" dirty="0" smtClean="0"/>
              <a:t>Ministry of Industry. </a:t>
            </a:r>
            <a:r>
              <a:rPr lang="en-GB" dirty="0"/>
              <a:t>A draft has been produced by the </a:t>
            </a:r>
            <a:r>
              <a:rPr lang="en-GB" dirty="0" smtClean="0"/>
              <a:t>TSO (by 1</a:t>
            </a:r>
            <a:r>
              <a:rPr lang="en-GB" baseline="30000" dirty="0" smtClean="0"/>
              <a:t>st</a:t>
            </a:r>
            <a:r>
              <a:rPr lang="en-GB" dirty="0" smtClean="0"/>
              <a:t> October 2016).</a:t>
            </a:r>
            <a:endParaRPr lang="en-GB" dirty="0"/>
          </a:p>
          <a:p>
            <a:pPr marL="912813" indent="-285750" algn="just">
              <a:buFont typeface="Wingdings" panose="05000000000000000000" pitchFamily="2" charset="2"/>
              <a:buChar char="§"/>
            </a:pPr>
            <a:endParaRPr lang="en-GB" dirty="0"/>
          </a:p>
          <a:p>
            <a:pPr marL="627063" algn="just"/>
            <a:endParaRPr lang="en-GB" dirty="0"/>
          </a:p>
          <a:p>
            <a:pPr lvl="1" algn="just"/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986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264D74"/>
                </a:solidFill>
              </a:rPr>
              <a:t>IV. </a:t>
            </a:r>
            <a:r>
              <a:rPr lang="en-GB" sz="2400" b="1" dirty="0">
                <a:solidFill>
                  <a:srgbClr val="264D74"/>
                </a:solidFill>
              </a:rPr>
              <a:t>Balancing NC. Status of the implementation</a:t>
            </a:r>
          </a:p>
          <a:p>
            <a:pPr lvl="0"/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955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762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Status review: prices and flows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Spot prices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460958"/>
            <a:ext cx="6182332" cy="404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19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762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Status review: prices and flows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Spot prices: MIBGAS, PEG Nord &amp; TTF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50" y="2564904"/>
            <a:ext cx="6791474" cy="38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1415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762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Status review: prices and flows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MIBGAS: Price and volume (feb16-may16)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7" y="2460958"/>
            <a:ext cx="823912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453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762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Status review: prices and flows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MIBGAS: </a:t>
            </a:r>
            <a:r>
              <a:rPr lang="en-GB" sz="2000" dirty="0" err="1" smtClean="0"/>
              <a:t>Volumen</a:t>
            </a:r>
            <a:r>
              <a:rPr lang="en-GB" sz="2000" dirty="0" smtClean="0"/>
              <a:t> by kind of product (feb16-may16)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413646"/>
            <a:ext cx="5976664" cy="407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497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762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Status review: prices and flows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VIP </a:t>
            </a:r>
            <a:r>
              <a:rPr lang="en-GB" sz="2000" dirty="0" err="1" smtClean="0"/>
              <a:t>Pirineos</a:t>
            </a:r>
            <a:r>
              <a:rPr lang="en-GB" sz="2000" dirty="0" smtClean="0"/>
              <a:t>: border flows 2007-2016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449230"/>
            <a:ext cx="6624736" cy="43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369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00808"/>
            <a:ext cx="5724525" cy="40005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762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Status review: prices and flows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VIP </a:t>
            </a:r>
            <a:r>
              <a:rPr lang="en-GB" sz="2000" dirty="0" err="1" smtClean="0"/>
              <a:t>Ibérico</a:t>
            </a:r>
            <a:r>
              <a:rPr lang="en-GB" sz="2000" dirty="0" smtClean="0"/>
              <a:t>. Border flows 2010-2016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60958"/>
            <a:ext cx="6604261" cy="432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52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762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V.2 The way forward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755576" y="1902887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Spot prices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830743369"/>
              </p:ext>
            </p:extLst>
          </p:nvPr>
        </p:nvGraphicFramePr>
        <p:xfrm>
          <a:off x="-108520" y="1988840"/>
          <a:ext cx="8531677" cy="212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395536" y="4120850"/>
            <a:ext cx="2520280" cy="20605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Optim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8742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34620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Optima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04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1621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6193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0765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5337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sz="1846" kern="0" dirty="0" smtClean="0"/>
              <a:t>One single </a:t>
            </a:r>
            <a:r>
              <a:rPr lang="es-ES" sz="1846" kern="0" dirty="0" err="1" smtClean="0"/>
              <a:t>market</a:t>
            </a:r>
            <a:r>
              <a:rPr lang="es-ES" sz="1846" kern="0" dirty="0" smtClean="0"/>
              <a:t> área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846" kern="0" dirty="0" smtClean="0"/>
              <a:t>Single </a:t>
            </a:r>
            <a:r>
              <a:rPr lang="es-ES" sz="1846" kern="0" dirty="0" err="1" smtClean="0"/>
              <a:t>wholesale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market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with</a:t>
            </a:r>
            <a:r>
              <a:rPr lang="es-ES" sz="1846" kern="0" dirty="0" smtClean="0"/>
              <a:t> a single virtual </a:t>
            </a:r>
            <a:r>
              <a:rPr lang="es-ES" sz="1846" kern="0" dirty="0" err="1" smtClean="0"/>
              <a:t>point</a:t>
            </a:r>
            <a:endParaRPr lang="es-ES" sz="1846" kern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s-ES" sz="1846" kern="0" dirty="0" smtClean="0"/>
              <a:t>Single </a:t>
            </a:r>
            <a:r>
              <a:rPr lang="es-ES" sz="1846" kern="0" dirty="0" err="1" smtClean="0"/>
              <a:t>balancing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system</a:t>
            </a:r>
            <a:endParaRPr lang="en-GB" sz="1846" kern="0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2822400" y="4202239"/>
            <a:ext cx="2669835" cy="223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Optim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8742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34620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Optima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04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1621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6193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0765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5337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sz="1846" kern="0" dirty="0"/>
              <a:t>One single </a:t>
            </a:r>
            <a:r>
              <a:rPr lang="es-ES" sz="1846" kern="0" dirty="0" err="1"/>
              <a:t>market</a:t>
            </a:r>
            <a:r>
              <a:rPr lang="es-ES" sz="1846" kern="0" dirty="0"/>
              <a:t> área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846" kern="0" dirty="0"/>
              <a:t>Single </a:t>
            </a:r>
            <a:r>
              <a:rPr lang="es-ES" sz="1846" kern="0" dirty="0" err="1"/>
              <a:t>wholesale</a:t>
            </a:r>
            <a:r>
              <a:rPr lang="es-ES" sz="1846" kern="0" dirty="0"/>
              <a:t> </a:t>
            </a:r>
            <a:r>
              <a:rPr lang="es-ES" sz="1846" kern="0" dirty="0" err="1"/>
              <a:t>market</a:t>
            </a:r>
            <a:r>
              <a:rPr lang="es-ES" sz="1846" kern="0" dirty="0"/>
              <a:t> </a:t>
            </a:r>
            <a:r>
              <a:rPr lang="es-ES" sz="1846" kern="0" dirty="0" err="1"/>
              <a:t>with</a:t>
            </a:r>
            <a:r>
              <a:rPr lang="es-ES" sz="1846" kern="0" dirty="0"/>
              <a:t> a single virtual </a:t>
            </a:r>
            <a:r>
              <a:rPr lang="es-ES" sz="1846" kern="0" dirty="0" err="1"/>
              <a:t>point</a:t>
            </a:r>
            <a:endParaRPr lang="es-ES" sz="1846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846" kern="0" dirty="0" err="1" smtClean="0"/>
              <a:t>Two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balancing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zones</a:t>
            </a:r>
            <a:endParaRPr lang="en-GB" sz="1846" kern="0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 bwMode="auto">
          <a:xfrm>
            <a:off x="5398772" y="4197675"/>
            <a:ext cx="3133668" cy="223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Font typeface="Optima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8742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346200" indent="-179388" algn="l" rtl="0" eaLnBrk="0" fontAlgn="base" hangingPunct="0">
              <a:spcBef>
                <a:spcPct val="20000"/>
              </a:spcBef>
              <a:spcAft>
                <a:spcPct val="0"/>
              </a:spcAft>
              <a:buFont typeface="Optima" pitchFamily="2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049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1621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6193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0765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533775" indent="-17938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sz="1846" kern="0" dirty="0" err="1" smtClean="0"/>
              <a:t>Implicit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allocation</a:t>
            </a:r>
            <a:r>
              <a:rPr lang="es-ES" sz="1846" kern="0" dirty="0" smtClean="0"/>
              <a:t> (gas and </a:t>
            </a:r>
            <a:r>
              <a:rPr lang="es-ES" sz="1846" kern="0" dirty="0" err="1" smtClean="0"/>
              <a:t>capacity</a:t>
            </a:r>
            <a:r>
              <a:rPr lang="es-ES" sz="1846" kern="0" dirty="0" smtClean="0"/>
              <a:t> are </a:t>
            </a:r>
            <a:r>
              <a:rPr lang="es-ES" sz="1846" kern="0" dirty="0" err="1" smtClean="0"/>
              <a:t>assigned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simultanously</a:t>
            </a:r>
            <a:r>
              <a:rPr lang="es-ES" sz="1846" kern="0" dirty="0" smtClean="0"/>
              <a:t>): </a:t>
            </a:r>
            <a:r>
              <a:rPr lang="es-ES" sz="1846" kern="0" dirty="0" err="1" smtClean="0"/>
              <a:t>two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market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areas</a:t>
            </a:r>
            <a:endParaRPr lang="es-ES" sz="1846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846" kern="0" dirty="0"/>
              <a:t>Single </a:t>
            </a:r>
            <a:r>
              <a:rPr lang="es-ES" sz="1846" kern="0" dirty="0" err="1"/>
              <a:t>wholesale</a:t>
            </a:r>
            <a:r>
              <a:rPr lang="es-ES" sz="1846" kern="0" dirty="0"/>
              <a:t> </a:t>
            </a:r>
            <a:r>
              <a:rPr lang="es-ES" sz="1846" kern="0" dirty="0" err="1"/>
              <a:t>market</a:t>
            </a:r>
            <a:r>
              <a:rPr lang="es-ES" sz="1846" kern="0" dirty="0"/>
              <a:t> </a:t>
            </a:r>
            <a:r>
              <a:rPr lang="es-ES" sz="1846" kern="0" dirty="0" err="1"/>
              <a:t>with</a:t>
            </a:r>
            <a:r>
              <a:rPr lang="es-ES" sz="1846" kern="0" dirty="0"/>
              <a:t> a single virtual </a:t>
            </a:r>
            <a:r>
              <a:rPr lang="es-ES" sz="1846" kern="0" dirty="0" err="1"/>
              <a:t>point</a:t>
            </a:r>
            <a:endParaRPr lang="es-ES" sz="1846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846" kern="0" dirty="0" err="1" smtClean="0"/>
              <a:t>Two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balancing</a:t>
            </a:r>
            <a:r>
              <a:rPr lang="es-ES" sz="1846" kern="0" dirty="0" smtClean="0"/>
              <a:t> </a:t>
            </a:r>
            <a:r>
              <a:rPr lang="es-ES" sz="1846" kern="0" dirty="0" err="1" smtClean="0"/>
              <a:t>zones</a:t>
            </a:r>
            <a:endParaRPr lang="en-GB" sz="1846" kern="0" dirty="0"/>
          </a:p>
        </p:txBody>
      </p:sp>
      <p:sp>
        <p:nvSpPr>
          <p:cNvPr id="4" name="Flecha derecha 3"/>
          <p:cNvSpPr/>
          <p:nvPr/>
        </p:nvSpPr>
        <p:spPr>
          <a:xfrm>
            <a:off x="1907704" y="6381328"/>
            <a:ext cx="5544616" cy="443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 smtClean="0">
                <a:solidFill>
                  <a:schemeClr val="tx1"/>
                </a:solidFill>
              </a:rPr>
              <a:t>Less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</a:rPr>
              <a:t>interconnection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</a:rPr>
              <a:t>capacity</a:t>
            </a:r>
            <a:r>
              <a:rPr lang="es-ES" sz="1200" dirty="0" smtClean="0">
                <a:solidFill>
                  <a:schemeClr val="tx1"/>
                </a:solidFill>
              </a:rPr>
              <a:t>/ </a:t>
            </a:r>
            <a:r>
              <a:rPr lang="es-ES" sz="1200" dirty="0" err="1" smtClean="0">
                <a:solidFill>
                  <a:schemeClr val="tx1"/>
                </a:solidFill>
              </a:rPr>
              <a:t>less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</a:rPr>
              <a:t>regulatory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</a:rPr>
              <a:t>harmonization</a:t>
            </a:r>
            <a:r>
              <a:rPr lang="es-ES" sz="1200" dirty="0" smtClean="0">
                <a:solidFill>
                  <a:schemeClr val="tx1"/>
                </a:solidFill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</a:rPr>
              <a:t>needs</a:t>
            </a:r>
            <a:endParaRPr lang="es-E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969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762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V.2 The way forward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991072" y="2204864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Two approaches in the Region: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France &amp; Spain: continue with the harmonisation process of network codes, supervision, etc.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Portugal &amp; Spain: further integration. Wholesale gas market with implicit allocation.</a:t>
            </a:r>
          </a:p>
          <a:p>
            <a:pPr marL="1257300" lvl="2" indent="-342900" algn="just">
              <a:buFont typeface="Wingdings" panose="05000000000000000000" pitchFamily="2" charset="2"/>
              <a:buChar char="§"/>
            </a:pPr>
            <a:r>
              <a:rPr lang="en-GB" sz="2000" dirty="0" smtClean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5570679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8219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new SGRI Working Plan 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>
                <a:ea typeface="Arial Unicode MS" pitchFamily="34" charset="-128"/>
              </a:rPr>
              <a:t>Work Plan: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smtClean="0">
                <a:ea typeface="Arial Unicode MS" pitchFamily="34" charset="-128"/>
              </a:rPr>
              <a:t>CMP: Implementation and follow-up of the CMP procedures.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TSO’s assessment of the gas flows in the VIP.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Assessment of the VIP’s congestion status.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Use of anti-hoarding mechanisms in the region and NRAs assessment of the CMP implementation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Regulation improvements.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931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8219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new SGRI Working Plan 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>
                <a:ea typeface="Arial Unicode MS" pitchFamily="34" charset="-128"/>
              </a:rPr>
              <a:t>Work Plan: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2.    Balancing: Implementation and follow-up of the Balancing regimes at national levels.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TSO’s assessment about unbalancing volumes, costs, number of TSO balancing actions, etc.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Sharing information in the region.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774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8219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new SGRI Working Plan 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>
                <a:ea typeface="Arial Unicode MS" pitchFamily="34" charset="-128"/>
              </a:rPr>
              <a:t>Work Plan: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3.    Market integration.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smtClean="0">
                <a:ea typeface="Arial Unicode MS" pitchFamily="34" charset="-128"/>
              </a:rPr>
              <a:t>Next </a:t>
            </a:r>
            <a:r>
              <a:rPr lang="en-US" dirty="0" smtClean="0">
                <a:ea typeface="Arial Unicode MS" pitchFamily="34" charset="-128"/>
              </a:rPr>
              <a:t>steps to further market integration: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Iberia.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ea typeface="Arial Unicode MS" pitchFamily="34" charset="-128"/>
              </a:rPr>
              <a:t>Iberia with France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229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8219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new SGRI Working Plan 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>
                <a:ea typeface="Arial Unicode MS" pitchFamily="34" charset="-128"/>
              </a:rPr>
              <a:t>Work Plan:</a:t>
            </a:r>
          </a:p>
          <a:p>
            <a:pPr lvl="0" algn="just"/>
            <a:endParaRPr lang="en-US" dirty="0" smtClean="0">
              <a:ea typeface="Arial Unicode MS" pitchFamily="34" charset="-128"/>
            </a:endParaRPr>
          </a:p>
          <a:p>
            <a:pPr lvl="0" algn="just"/>
            <a:r>
              <a:rPr lang="en-US" dirty="0" smtClean="0">
                <a:ea typeface="Arial Unicode MS" pitchFamily="34" charset="-128"/>
              </a:rPr>
              <a:t>4.  Infrastructures.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TSO’s TYNDP.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NRA’s assessment.</a:t>
            </a:r>
            <a:endParaRPr lang="en-US" dirty="0">
              <a:ea typeface="Arial Unicode MS" pitchFamily="34" charset="-128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New PCI list.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>
              <a:ea typeface="Arial Unicode MS" pitchFamily="34" charset="-128"/>
            </a:endParaRPr>
          </a:p>
          <a:p>
            <a:pPr marL="342900" indent="-342900" algn="just">
              <a:buAutoNum type="arabicPeriod" startAt="5"/>
            </a:pPr>
            <a:r>
              <a:rPr lang="en-US" dirty="0" smtClean="0">
                <a:ea typeface="Arial Unicode MS" pitchFamily="34" charset="-128"/>
              </a:rPr>
              <a:t>Interoperability.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Implementation and follow up</a:t>
            </a:r>
          </a:p>
          <a:p>
            <a:pPr marL="342900" indent="-342900" algn="just">
              <a:buAutoNum type="arabicPeriod" startAt="5"/>
            </a:pPr>
            <a:endParaRPr lang="en-US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9051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VII. </a:t>
            </a:r>
            <a:r>
              <a:rPr lang="en-GB" sz="2400" b="1" dirty="0" smtClean="0">
                <a:solidFill>
                  <a:srgbClr val="264D74"/>
                </a:solidFill>
              </a:rPr>
              <a:t>Infrastructures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discussion)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215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764704"/>
            <a:ext cx="1487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VIII. AOB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85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39552" y="5157192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 meetings</a:t>
            </a:r>
            <a:r>
              <a:rPr lang="es-ES" sz="1600" b="1" dirty="0" smtClean="0"/>
              <a:t>:</a:t>
            </a:r>
            <a:endParaRPr lang="es-ES" sz="1600" b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5328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Calendar for the next meetings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87725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uadroTexto 1"/>
          <p:cNvSpPr txBox="1"/>
          <p:nvPr/>
        </p:nvSpPr>
        <p:spPr>
          <a:xfrm flipH="1">
            <a:off x="971600" y="4149080"/>
            <a:ext cx="369360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800" dirty="0" smtClean="0"/>
              <a:t>20</a:t>
            </a:r>
            <a:endParaRPr lang="es-ES" sz="800" dirty="0"/>
          </a:p>
        </p:txBody>
      </p:sp>
      <p:sp>
        <p:nvSpPr>
          <p:cNvPr id="7" name="CuadroTexto 6"/>
          <p:cNvSpPr txBox="1"/>
          <p:nvPr/>
        </p:nvSpPr>
        <p:spPr>
          <a:xfrm flipH="1">
            <a:off x="3635896" y="4481547"/>
            <a:ext cx="369360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800" dirty="0" smtClean="0"/>
              <a:t>31</a:t>
            </a:r>
            <a:endParaRPr lang="es-ES" sz="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/>
              <a:t>II. </a:t>
            </a:r>
            <a:r>
              <a:rPr lang="en-GB" sz="2400" b="1" dirty="0" smtClean="0"/>
              <a:t>CMP: Common methodology of OSBB for the Region. Timeline for implementation</a:t>
            </a:r>
          </a:p>
        </p:txBody>
      </p:sp>
      <p:sp>
        <p:nvSpPr>
          <p:cNvPr id="199681" name="Rectangle 1"/>
          <p:cNvSpPr>
            <a:spLocks noChangeArrowheads="1"/>
          </p:cNvSpPr>
          <p:nvPr/>
        </p:nvSpPr>
        <p:spPr bwMode="auto">
          <a:xfrm>
            <a:off x="611560" y="2027459"/>
            <a:ext cx="820891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806450" lvl="1" indent="-349250" algn="just" eaLnBrk="0" hangingPunct="0">
              <a:buFontTx/>
              <a:buChar char="•"/>
            </a:pP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Final Approval OSBB scheme: 36</a:t>
            </a:r>
            <a:r>
              <a:rPr lang="en-US" baseline="30000" dirty="0" smtClean="0">
                <a:ea typeface="Arial Unicode MS" pitchFamily="34" charset="-128"/>
              </a:rPr>
              <a:t>th</a:t>
            </a:r>
            <a:r>
              <a:rPr lang="en-US" dirty="0" smtClean="0">
                <a:ea typeface="Arial Unicode MS" pitchFamily="34" charset="-128"/>
              </a:rPr>
              <a:t> IG meeting (20</a:t>
            </a:r>
            <a:r>
              <a:rPr lang="en-US" baseline="30000" dirty="0" smtClean="0">
                <a:ea typeface="Arial Unicode MS" pitchFamily="34" charset="-128"/>
              </a:rPr>
              <a:t>th</a:t>
            </a:r>
            <a:r>
              <a:rPr lang="en-US" dirty="0" smtClean="0">
                <a:ea typeface="Arial Unicode MS" pitchFamily="34" charset="-128"/>
              </a:rPr>
              <a:t> April 2016)</a:t>
            </a:r>
          </a:p>
          <a:p>
            <a:pPr marL="268288" lvl="0" indent="-268288" algn="just">
              <a:buFont typeface="Wingdings" pitchFamily="2" charset="2"/>
              <a:buChar char="Ø"/>
            </a:pPr>
            <a:endParaRPr lang="en-US" dirty="0" smtClean="0">
              <a:ea typeface="Arial Unicode MS" pitchFamily="34" charset="-128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NEXT STEPS</a:t>
            </a:r>
            <a:endParaRPr lang="en-US" dirty="0" smtClean="0"/>
          </a:p>
          <a:p>
            <a:pPr marL="806450" lvl="1" indent="-349250" algn="just" eaLnBrk="0" hangingPunct="0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Web publication: ACER, ERSE, CRE, CNMC</a:t>
            </a:r>
          </a:p>
          <a:p>
            <a:pPr lvl="1" algn="just" eaLnBrk="0" hangingPunct="0"/>
            <a:endParaRPr lang="en-US" dirty="0" smtClean="0">
              <a:ea typeface="Arial Unicode MS" pitchFamily="34" charset="-128"/>
            </a:endParaRPr>
          </a:p>
          <a:p>
            <a:pPr lvl="1" algn="just" eaLnBrk="0" hangingPunct="0"/>
            <a:r>
              <a:rPr lang="en-US" smtClean="0">
                <a:ea typeface="Arial Unicode MS" pitchFamily="34" charset="-128"/>
                <a:hlinkClick r:id="rId2"/>
              </a:rPr>
              <a:t>https</a:t>
            </a:r>
            <a:r>
              <a:rPr lang="en-US">
                <a:ea typeface="Arial Unicode MS" pitchFamily="34" charset="-128"/>
                <a:hlinkClick r:id="rId2"/>
              </a:rPr>
              <a:t>://</a:t>
            </a:r>
            <a:r>
              <a:rPr lang="en-US" smtClean="0">
                <a:ea typeface="Arial Unicode MS" pitchFamily="34" charset="-128"/>
                <a:hlinkClick r:id="rId2"/>
              </a:rPr>
              <a:t>www.cnmc.es/es-es/energ%C3%ADa/circularesenerg%C3%ADa.aspx?udt_2808_param_detail=1890</a:t>
            </a:r>
            <a:endParaRPr lang="en-US" smtClean="0">
              <a:ea typeface="Arial Unicode MS" pitchFamily="34" charset="-128"/>
            </a:endParaRPr>
          </a:p>
          <a:p>
            <a:pPr marL="806450" lvl="1" indent="-349250" algn="just" eaLnBrk="0" hangingPunct="0">
              <a:buFontTx/>
              <a:buChar char="•"/>
            </a:pPr>
            <a:endParaRPr lang="en-US" b="1" dirty="0">
              <a:ea typeface="Arial Unicode MS" pitchFamily="34" charset="-128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Timeline for implementation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Deadline </a:t>
            </a:r>
            <a:r>
              <a:rPr lang="en-US" dirty="0">
                <a:ea typeface="Arial Unicode MS" pitchFamily="34" charset="-128"/>
              </a:rPr>
              <a:t>for OSBB to be implemented: </a:t>
            </a:r>
            <a:r>
              <a:rPr lang="en-US" dirty="0" smtClean="0">
                <a:ea typeface="Arial Unicode MS" pitchFamily="34" charset="-128"/>
              </a:rPr>
              <a:t>April 2017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dirty="0" smtClean="0">
                <a:ea typeface="Arial Unicode MS" pitchFamily="34" charset="-128"/>
              </a:rPr>
              <a:t>TSOs proposal for implementation: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Implementation of reverse auctions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Adaptation of IT systems</a:t>
            </a:r>
            <a:endParaRPr lang="en-US" dirty="0">
              <a:ea typeface="Arial Unicode MS" pitchFamily="34" charset="-128"/>
            </a:endParaRPr>
          </a:p>
          <a:p>
            <a:pPr marL="806450" lvl="1" indent="-349250" algn="just" eaLnBrk="0" hangingPunct="0">
              <a:buFontTx/>
              <a:buChar char="•"/>
            </a:pPr>
            <a:endParaRPr lang="en-US" b="1" dirty="0" smtClean="0"/>
          </a:p>
          <a:p>
            <a:pPr marL="806450" lvl="1" indent="-349250" algn="just" eaLnBrk="0" hangingPunct="0">
              <a:buFontTx/>
              <a:buChar char="•"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971600" y="2924944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Interconnection Agreement: 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 err="1" smtClean="0"/>
              <a:t>Interconnection</a:t>
            </a:r>
            <a:r>
              <a:rPr lang="fr-FR" dirty="0" smtClean="0"/>
              <a:t> </a:t>
            </a:r>
            <a:r>
              <a:rPr lang="fr-FR" dirty="0"/>
              <a:t>Agreement Template : </a:t>
            </a:r>
            <a:r>
              <a:rPr lang="fr-FR" dirty="0" err="1">
                <a:hlinkClick r:id="rId2"/>
              </a:rPr>
              <a:t>published</a:t>
            </a:r>
            <a:r>
              <a:rPr lang="fr-FR" dirty="0"/>
              <a:t> on </a:t>
            </a:r>
            <a:r>
              <a:rPr lang="fr-FR" dirty="0" smtClean="0"/>
              <a:t>11</a:t>
            </a:r>
            <a:r>
              <a:rPr lang="fr-FR" baseline="30000" dirty="0" smtClean="0"/>
              <a:t>st </a:t>
            </a:r>
            <a:r>
              <a:rPr lang="fr-FR" dirty="0"/>
              <a:t>April 2016 </a:t>
            </a:r>
            <a:endParaRPr lang="fr-FR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explanation</a:t>
            </a:r>
            <a:r>
              <a:rPr lang="fr-FR" dirty="0" smtClean="0"/>
              <a:t> of </a:t>
            </a:r>
            <a:r>
              <a:rPr lang="fr-FR" dirty="0" err="1" smtClean="0"/>
              <a:t>ongoing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on </a:t>
            </a:r>
            <a:r>
              <a:rPr lang="fr-FR" dirty="0" err="1" smtClean="0"/>
              <a:t>interconnection</a:t>
            </a:r>
            <a:r>
              <a:rPr lang="fr-FR" dirty="0" smtClean="0"/>
              <a:t> </a:t>
            </a:r>
            <a:r>
              <a:rPr lang="fr-FR" dirty="0" err="1" smtClean="0"/>
              <a:t>agreements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B0F0"/>
                </a:solidFill>
              </a:rPr>
              <a:t>(TSO)</a:t>
            </a:r>
            <a:endParaRPr lang="en-GB" dirty="0"/>
          </a:p>
          <a:p>
            <a:pPr lvl="2" algn="just"/>
            <a:endParaRPr lang="en-US" dirty="0" smtClean="0">
              <a:ea typeface="Arial Unicode MS" pitchFamily="34" charset="-128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Other adaptations to the IO NC </a:t>
            </a:r>
            <a:r>
              <a:rPr lang="en-US" dirty="0" smtClean="0">
                <a:solidFill>
                  <a:srgbClr val="00B0F0"/>
                </a:solidFill>
                <a:ea typeface="Arial Unicode MS" pitchFamily="34" charset="-128"/>
              </a:rPr>
              <a:t>(TSO)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27584" y="3212976"/>
            <a:ext cx="79208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Regulators </a:t>
            </a:r>
            <a:r>
              <a:rPr lang="en-US" b="1" dirty="0" smtClean="0">
                <a:ea typeface="Arial Unicode MS" pitchFamily="34" charset="-128"/>
              </a:rPr>
              <a:t>will monitor the implementation of the code </a:t>
            </a:r>
            <a:r>
              <a:rPr lang="en-US" dirty="0" smtClean="0">
                <a:ea typeface="Arial Unicode MS" pitchFamily="34" charset="-128"/>
              </a:rPr>
              <a:t>as from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May 2016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Exchange information between NRAs and TSOs from the bilateral discussions to </a:t>
            </a:r>
            <a:r>
              <a:rPr lang="en-US" dirty="0" err="1" smtClean="0"/>
              <a:t>analyse</a:t>
            </a:r>
            <a:r>
              <a:rPr lang="en-US" dirty="0" smtClean="0"/>
              <a:t> the compliance of the current Interconnection Agreements with  the content of NC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dirty="0" smtClean="0"/>
              <a:t>Follow up of the </a:t>
            </a:r>
            <a:r>
              <a:rPr lang="en-US" dirty="0" err="1" smtClean="0"/>
              <a:t>harmonisation</a:t>
            </a:r>
            <a:r>
              <a:rPr lang="en-US" dirty="0" smtClean="0"/>
              <a:t> about short term monitoring on gas quality:  TSOs data publication</a:t>
            </a:r>
          </a:p>
          <a:p>
            <a:pPr marL="725488" lvl="2" indent="-268288" algn="just">
              <a:buFont typeface="Wingdings" pitchFamily="2" charset="2"/>
              <a:buChar char="Ø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647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763688" y="2924944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Interconnection Agreement: Each IP TSOs must ensure: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flow control.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Measurement principles for gas &amp; quality 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the matching process 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allocation of gas quantities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Communication procedures in exceptional events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Settlement of disputes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Amendment process of Interconnection Agreement</a:t>
            </a:r>
          </a:p>
          <a:p>
            <a:pPr marL="268288" indent="-268288" algn="just">
              <a:buFont typeface="Wingdings" pitchFamily="2" charset="2"/>
              <a:buChar char="Ø"/>
              <a:defRPr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Common data exchange solutions </a:t>
            </a:r>
          </a:p>
          <a:p>
            <a:endParaRPr lang="en-US" dirty="0"/>
          </a:p>
        </p:txBody>
      </p:sp>
      <p:sp>
        <p:nvSpPr>
          <p:cNvPr id="4" name="4 Rectángulo"/>
          <p:cNvSpPr/>
          <p:nvPr/>
        </p:nvSpPr>
        <p:spPr>
          <a:xfrm>
            <a:off x="683568" y="2132856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Regulators </a:t>
            </a:r>
            <a:r>
              <a:rPr lang="en-US" b="1" dirty="0" smtClean="0">
                <a:ea typeface="Arial Unicode MS" pitchFamily="34" charset="-128"/>
              </a:rPr>
              <a:t>are waiting for the TSO’s information about </a:t>
            </a:r>
            <a:r>
              <a:rPr lang="en-US" b="1" dirty="0">
                <a:ea typeface="Arial Unicode MS" pitchFamily="34" charset="-128"/>
              </a:rPr>
              <a:t>I</a:t>
            </a:r>
            <a:r>
              <a:rPr lang="en-US" b="1" dirty="0" smtClean="0">
                <a:ea typeface="Arial Unicode MS" pitchFamily="34" charset="-128"/>
              </a:rPr>
              <a:t>nterconnection </a:t>
            </a:r>
            <a:r>
              <a:rPr lang="en-US" b="1" dirty="0">
                <a:ea typeface="Arial Unicode MS" pitchFamily="34" charset="-128"/>
              </a:rPr>
              <a:t>A</a:t>
            </a:r>
            <a:r>
              <a:rPr lang="en-US" b="1" dirty="0" smtClean="0">
                <a:ea typeface="Arial Unicode MS" pitchFamily="34" charset="-128"/>
              </a:rPr>
              <a:t>greements: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Ø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099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115616" y="2348880"/>
            <a:ext cx="698477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Interconnection Agreement: Each IP TSOs must ensure: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flow control.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Designate the TSO who is responsible for steering the gas flow across IP.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Matching process.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OBA correction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Flow control arrangements.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Quantity of gas.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Measurement </a:t>
            </a:r>
            <a:r>
              <a:rPr lang="en-US" sz="1400" dirty="0">
                <a:solidFill>
                  <a:srgbClr val="3366CC"/>
                </a:solidFill>
              </a:rPr>
              <a:t>principles for gas &amp; quality 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Description of the metering station 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Gas quality parameters and ranges.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Data validation.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Data frequency and content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Signals and alarms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Access to measurement facility, verification, modification, calibration, etc.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Etc.</a:t>
            </a:r>
          </a:p>
          <a:p>
            <a:pPr marL="0" lvl="1" algn="just">
              <a:defRPr/>
            </a:pPr>
            <a:endParaRPr lang="en-US" dirty="0" smtClean="0">
              <a:solidFill>
                <a:srgbClr val="3366CC"/>
              </a:solidFill>
            </a:endParaRP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4 Rectángulo"/>
          <p:cNvSpPr/>
          <p:nvPr/>
        </p:nvSpPr>
        <p:spPr>
          <a:xfrm>
            <a:off x="722464" y="1748715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Regulators </a:t>
            </a:r>
            <a:r>
              <a:rPr lang="en-US" b="1" dirty="0" smtClean="0">
                <a:ea typeface="Arial Unicode MS" pitchFamily="34" charset="-128"/>
              </a:rPr>
              <a:t>are waiting for the TSO’s information about </a:t>
            </a:r>
            <a:r>
              <a:rPr lang="en-US" b="1" dirty="0">
                <a:ea typeface="Arial Unicode MS" pitchFamily="34" charset="-128"/>
              </a:rPr>
              <a:t>I</a:t>
            </a:r>
            <a:r>
              <a:rPr lang="en-US" b="1" dirty="0" smtClean="0">
                <a:ea typeface="Arial Unicode MS" pitchFamily="34" charset="-128"/>
              </a:rPr>
              <a:t>nterconnection Agreements (Cont.):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Ø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426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259632" y="3112354"/>
            <a:ext cx="698477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Interconnection Agreement: Each IP TSOs must ensure: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for the matching process: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of the communication and processing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Matching rule for nominations and </a:t>
            </a:r>
            <a:r>
              <a:rPr lang="en-US" sz="1400" dirty="0" err="1" smtClean="0">
                <a:solidFill>
                  <a:srgbClr val="3366CC"/>
                </a:solidFill>
              </a:rPr>
              <a:t>renominations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Provision of data exchange for the matching process</a:t>
            </a: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Rules </a:t>
            </a:r>
            <a:r>
              <a:rPr lang="en-US" sz="1400" dirty="0">
                <a:solidFill>
                  <a:srgbClr val="3366CC"/>
                </a:solidFill>
              </a:rPr>
              <a:t>for allocation of gas quantities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Operational Balancing Account: as close to zero as possible.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OBA takes into account characteristics of IP, </a:t>
            </a:r>
            <a:r>
              <a:rPr lang="en-US" sz="1400" dirty="0" err="1">
                <a:solidFill>
                  <a:srgbClr val="3366CC"/>
                </a:solidFill>
              </a:rPr>
              <a:t>linepack</a:t>
            </a:r>
            <a:r>
              <a:rPr lang="en-US" sz="1400" dirty="0">
                <a:solidFill>
                  <a:srgbClr val="3366CC"/>
                </a:solidFill>
              </a:rPr>
              <a:t>, capacities, gas flow dynamics.</a:t>
            </a:r>
          </a:p>
          <a:p>
            <a:pPr marL="1200150" lvl="3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3366CC"/>
                </a:solidFill>
              </a:rPr>
              <a:t>If other rule different to OBA is followed this rule must be published and network users are invited to comment.</a:t>
            </a:r>
          </a:p>
          <a:p>
            <a:pPr marL="0" lvl="1" algn="just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4 Rectángulo"/>
          <p:cNvSpPr/>
          <p:nvPr/>
        </p:nvSpPr>
        <p:spPr>
          <a:xfrm>
            <a:off x="724736" y="22768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Regulators </a:t>
            </a:r>
            <a:r>
              <a:rPr lang="en-US" b="1" dirty="0" smtClean="0">
                <a:ea typeface="Arial Unicode MS" pitchFamily="34" charset="-128"/>
              </a:rPr>
              <a:t>are waiting for the TSO’s information about </a:t>
            </a:r>
            <a:r>
              <a:rPr lang="en-US" b="1" dirty="0">
                <a:ea typeface="Arial Unicode MS" pitchFamily="34" charset="-128"/>
              </a:rPr>
              <a:t>I</a:t>
            </a:r>
            <a:r>
              <a:rPr lang="en-US" b="1" dirty="0" smtClean="0">
                <a:ea typeface="Arial Unicode MS" pitchFamily="34" charset="-128"/>
              </a:rPr>
              <a:t>nterconnection Agreements (Cont.):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Ø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18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1475656" y="2516996"/>
            <a:ext cx="806489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Interconnection Agreement: Each IP TSOs must ensure:</a:t>
            </a:r>
            <a:endParaRPr lang="en-US" sz="1400" dirty="0" smtClean="0">
              <a:solidFill>
                <a:srgbClr val="3366CC"/>
              </a:solidFill>
            </a:endParaRPr>
          </a:p>
          <a:p>
            <a:pPr marL="725488" lvl="2" indent="-268288" algn="just"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3366CC"/>
                </a:solidFill>
              </a:rPr>
              <a:t>Communication procedures in exceptional events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3366CC"/>
                </a:solidFill>
              </a:rPr>
              <a:t>Possible impact on quantities and quality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3366CC"/>
                </a:solidFill>
              </a:rPr>
              <a:t>Possible impact on confirmed quantities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3366CC"/>
                </a:solidFill>
              </a:rPr>
              <a:t>Expected and actual end of the exceptional event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3366CC"/>
                </a:solidFill>
              </a:rPr>
              <a:t>Settlement of disputes.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3366CC"/>
                </a:solidFill>
              </a:rPr>
              <a:t>Amendment process </a:t>
            </a:r>
          </a:p>
          <a:p>
            <a:pPr lvl="1"/>
            <a:endParaRPr lang="en-US" sz="1400" dirty="0" smtClean="0">
              <a:solidFill>
                <a:srgbClr val="3366CC"/>
              </a:solidFill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 smtClean="0">
                <a:solidFill>
                  <a:srgbClr val="3366CC"/>
                </a:solidFill>
                <a:ea typeface="Arial Unicode MS" pitchFamily="34" charset="-128"/>
              </a:rPr>
              <a:t>Gas </a:t>
            </a: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quality Data Publication. (Art. 16)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Once per hour during the gas day (</a:t>
            </a:r>
            <a:r>
              <a:rPr lang="en-US" sz="1400" dirty="0" err="1">
                <a:solidFill>
                  <a:srgbClr val="3366CC"/>
                </a:solidFill>
                <a:ea typeface="Arial Unicode MS" pitchFamily="34" charset="-128"/>
              </a:rPr>
              <a:t>Wobbe</a:t>
            </a: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 index and GCV) every IP.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Data availability, for so long?</a:t>
            </a:r>
          </a:p>
          <a:p>
            <a:pPr lvl="1" algn="just"/>
            <a:endParaRPr lang="en-US" sz="1400" dirty="0">
              <a:solidFill>
                <a:srgbClr val="3366CC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3366CC"/>
                </a:solidFill>
              </a:rPr>
              <a:t>Information provision on short term gas quality variation. (Art. 17)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</a:rPr>
              <a:t>List of parties to receive gas quality information</a:t>
            </a:r>
            <a:r>
              <a:rPr lang="en-US" sz="1400" dirty="0" smtClean="0">
                <a:solidFill>
                  <a:srgbClr val="3366CC"/>
                </a:solidFill>
              </a:rPr>
              <a:t>.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3366CC"/>
              </a:solidFill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Common data exchange solutions (Art. 20 to 24)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Document based data exchange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Integrated data exchange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3366CC"/>
                </a:solidFill>
                <a:ea typeface="Arial Unicode MS" pitchFamily="34" charset="-128"/>
              </a:rPr>
              <a:t>Interactive data exchange</a:t>
            </a:r>
          </a:p>
          <a:p>
            <a:pPr algn="just"/>
            <a:endParaRPr lang="en-US" sz="1400" dirty="0">
              <a:solidFill>
                <a:srgbClr val="3366CC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4 Rectángulo"/>
          <p:cNvSpPr/>
          <p:nvPr/>
        </p:nvSpPr>
        <p:spPr>
          <a:xfrm>
            <a:off x="788752" y="1844824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0" indent="-268288" algn="just">
              <a:buFont typeface="Wingdings" pitchFamily="2" charset="2"/>
              <a:buChar char="Ø"/>
            </a:pPr>
            <a:r>
              <a:rPr lang="en-US" dirty="0" smtClean="0">
                <a:ea typeface="Arial Unicode MS" pitchFamily="34" charset="-128"/>
              </a:rPr>
              <a:t>Regulators </a:t>
            </a:r>
            <a:r>
              <a:rPr lang="en-US" b="1" dirty="0" smtClean="0">
                <a:ea typeface="Arial Unicode MS" pitchFamily="34" charset="-128"/>
              </a:rPr>
              <a:t>are waiting for the TSO’s information about </a:t>
            </a:r>
            <a:r>
              <a:rPr lang="en-US" b="1" dirty="0">
                <a:ea typeface="Arial Unicode MS" pitchFamily="34" charset="-128"/>
              </a:rPr>
              <a:t>I</a:t>
            </a:r>
            <a:r>
              <a:rPr lang="en-US" b="1" dirty="0" smtClean="0">
                <a:ea typeface="Arial Unicode MS" pitchFamily="34" charset="-128"/>
              </a:rPr>
              <a:t>nterconnection Agreements (Cont.):</a:t>
            </a:r>
            <a:endParaRPr lang="en-US" dirty="0" smtClean="0"/>
          </a:p>
          <a:p>
            <a:pPr marL="725488" lvl="2" indent="-268288" algn="just">
              <a:buFont typeface="Wingdings" pitchFamily="2" charset="2"/>
              <a:buChar char="Ø"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771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8487DEAE72F748AE8A9B838FC0A81B" ma:contentTypeVersion="30" ma:contentTypeDescription="Create a new document." ma:contentTypeScope="" ma:versionID="7097d2a207f0948e4cef72c16db7d6b9">
  <xsd:schema xmlns:xsd="http://www.w3.org/2001/XMLSchema" xmlns:xs="http://www.w3.org/2001/XMLSchema" xmlns:p="http://schemas.microsoft.com/office/2006/metadata/properties" xmlns:ns2="985daa2e-53d8-4475-82b8-9c7d25324e34" xmlns:ns3="3a9a1d47-e711-4481-9902-f420d55ddf34" targetNamespace="http://schemas.microsoft.com/office/2006/metadata/properties" ma:root="true" ma:fieldsID="00273309886b037e07f5be61e2fd85aa" ns2:_="" ns3:_="">
    <xsd:import namespace="985daa2e-53d8-4475-82b8-9c7d25324e34"/>
    <xsd:import namespace="3a9a1d47-e711-4481-9902-f420d55dd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cerDocumentName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2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9a1d47-e711-4481-9902-f420d55ddf34" elementFormDefault="qualified">
    <xsd:import namespace="http://schemas.microsoft.com/office/2006/documentManagement/types"/>
    <xsd:import namespace="http://schemas.microsoft.com/office/infopath/2007/PartnerControls"/>
    <xsd:element name="AcerDocumentName" ma:index="11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3a9a1d47-e711-4481-9902-f420d55ddf34">0 - 37th IG_Meeting guide v3.pptx</AcerDocumentName>
    <_dlc_DocId xmlns="985daa2e-53d8-4475-82b8-9c7d25324e34">ACER-2016-41146</_dlc_DocId>
    <_dlc_DocIdUrl xmlns="985daa2e-53d8-4475-82b8-9c7d25324e34">
      <Url>https://extranet.acer.europa.eu/Events/37th-IG-Meeting/_layouts/DocIdRedir.aspx?ID=ACER-2016-41146</Url>
      <Description>ACER-2016-41146</Description>
    </_dlc_DocIdUrl>
    <ACER_Abstract xmlns="985daa2e-53d8-4475-82b8-9c7d25324e34" xsi:nil="true"/>
  </documentManagement>
</p:properties>
</file>

<file path=customXml/itemProps1.xml><?xml version="1.0" encoding="utf-8"?>
<ds:datastoreItem xmlns:ds="http://schemas.openxmlformats.org/officeDocument/2006/customXml" ds:itemID="{15E4E89A-92D0-4B64-A7D9-446724490953}"/>
</file>

<file path=customXml/itemProps2.xml><?xml version="1.0" encoding="utf-8"?>
<ds:datastoreItem xmlns:ds="http://schemas.openxmlformats.org/officeDocument/2006/customXml" ds:itemID="{A2C774E2-3E72-4B02-A546-A3042035CFB7}"/>
</file>

<file path=customXml/itemProps3.xml><?xml version="1.0" encoding="utf-8"?>
<ds:datastoreItem xmlns:ds="http://schemas.openxmlformats.org/officeDocument/2006/customXml" ds:itemID="{BD263F6E-5C48-4352-8351-921EF188262A}"/>
</file>

<file path=customXml/itemProps4.xml><?xml version="1.0" encoding="utf-8"?>
<ds:datastoreItem xmlns:ds="http://schemas.openxmlformats.org/officeDocument/2006/customXml" ds:itemID="{39FC3BEB-0A25-4061-B3A8-F17A5FA53A0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15420</TotalTime>
  <Words>1419</Words>
  <Application>Microsoft Office PowerPoint</Application>
  <PresentationFormat>Presentación en pantalla (4:3)</PresentationFormat>
  <Paragraphs>226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29</vt:i4>
      </vt:variant>
    </vt:vector>
  </HeadingPairs>
  <TitlesOfParts>
    <vt:vector size="51" baseType="lpstr">
      <vt:lpstr>Arial Unicode MS</vt:lpstr>
      <vt:lpstr>ＭＳ Ｐゴシック</vt:lpstr>
      <vt:lpstr>Arial</vt:lpstr>
      <vt:lpstr>Calibri</vt:lpstr>
      <vt:lpstr>Times New Roman</vt:lpstr>
      <vt:lpstr>Trebuchet MS</vt:lpstr>
      <vt:lpstr>Wingdings</vt:lpstr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Yunta Huete, Raúl</cp:lastModifiedBy>
  <cp:revision>2068</cp:revision>
  <cp:lastPrinted>2016-05-30T10:49:38Z</cp:lastPrinted>
  <dcterms:created xsi:type="dcterms:W3CDTF">2008-11-21T11:47:24Z</dcterms:created>
  <dcterms:modified xsi:type="dcterms:W3CDTF">2016-05-31T06:40:48Z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0x010100C88487DEAE72F748AE8A9B838FC0A81B</vt:lpwstr>
  </property>
  <property fmtid="{D5CDD505-2E9C-101B-9397-08002B2CF9AE}" pid="3" name="_dlc_DocIdItemGuid">
    <vt:lpwstr>62266aba-7b92-4adf-ace9-e79d73848c11</vt:lpwstr>
  </property>
</Properties>
</file>